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9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93" r:id="rId16"/>
    <p:sldId id="294" r:id="rId17"/>
    <p:sldId id="297" r:id="rId18"/>
    <p:sldId id="269" r:id="rId19"/>
    <p:sldId id="298" r:id="rId20"/>
    <p:sldId id="270" r:id="rId21"/>
    <p:sldId id="271" r:id="rId22"/>
    <p:sldId id="272" r:id="rId23"/>
    <p:sldId id="295" r:id="rId24"/>
    <p:sldId id="273" r:id="rId25"/>
    <p:sldId id="274" r:id="rId26"/>
    <p:sldId id="296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99" r:id="rId38"/>
    <p:sldId id="285" r:id="rId39"/>
    <p:sldId id="286" r:id="rId40"/>
    <p:sldId id="287" r:id="rId41"/>
    <p:sldId id="288" r:id="rId42"/>
    <p:sldId id="289" r:id="rId43"/>
    <p:sldId id="290" r:id="rId44"/>
    <p:sldId id="291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6600FF"/>
    <a:srgbClr val="9900CC"/>
    <a:srgbClr val="D60093"/>
    <a:srgbClr val="CC9900"/>
    <a:srgbClr val="0000CC"/>
    <a:srgbClr val="006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0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4" Type="http://schemas.openxmlformats.org/officeDocument/2006/relationships/image" Target="../media/image31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oleObject" Target="../embeddings/oleObject18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2.wmf"/><Relationship Id="rId9" Type="http://schemas.openxmlformats.org/officeDocument/2006/relationships/image" Target="../media/image2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31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2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2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2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35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9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40.bin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4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5" Type="http://schemas.openxmlformats.org/officeDocument/2006/relationships/oleObject" Target="../embeddings/oleObject41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38.bin"/><Relationship Id="rId14" Type="http://schemas.openxmlformats.org/officeDocument/2006/relationships/image" Target="../media/image47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50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5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image" Target="../media/image57.tiff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56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50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60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62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70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73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75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png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11" Type="http://schemas.openxmlformats.org/officeDocument/2006/relationships/image" Target="../media/image17.pn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sz="4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4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章  离散时间信号与系统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428625" y="428631"/>
            <a:ext cx="5500688" cy="7143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 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二、序列的运算</a:t>
            </a: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——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基于对</a:t>
            </a:r>
            <a:r>
              <a:rPr kumimoji="0" lang="en-US" altLang="zh-CN" sz="28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n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的运算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900107" y="1428756"/>
            <a:ext cx="28146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（</a:t>
            </a:r>
            <a:r>
              <a:rPr lang="en-US" altLang="zh-CN" sz="2400" b="1" dirty="0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3</a:t>
            </a:r>
            <a:r>
              <a:rPr lang="zh-CN" altLang="en-US" sz="2400" b="1" dirty="0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）时间尺度变换</a:t>
            </a:r>
          </a:p>
        </p:txBody>
      </p:sp>
      <p:pic>
        <p:nvPicPr>
          <p:cNvPr id="4" name="Picture 5" descr="E:\DSP程佩青课件\039836-01 数字信号处理教程（第四版）\TU\1t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2786071"/>
            <a:ext cx="8105775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214282" y="428638"/>
            <a:ext cx="6429375" cy="7143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 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二、序列的运算</a:t>
            </a: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——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既对幅度又对</a:t>
            </a:r>
            <a:r>
              <a:rPr kumimoji="0" lang="en-US" altLang="zh-CN" sz="28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n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运算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28621" y="1357310"/>
            <a:ext cx="2197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（</a:t>
            </a:r>
            <a:r>
              <a:rPr lang="en-US" altLang="zh-CN" sz="2400" b="1" dirty="0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1</a:t>
            </a:r>
            <a:r>
              <a:rPr lang="zh-CN" altLang="en-US" sz="2400" b="1" dirty="0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）差分运算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2751133" y="2105023"/>
          <a:ext cx="324961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Equation" r:id="rId3" imgW="1396800" imgH="203040" progId="Equation.DSMT4">
                  <p:embed/>
                </p:oleObj>
              </mc:Choice>
              <mc:Fallback>
                <p:oleObj name="Equation" r:id="rId3" imgW="1396800" imgH="2030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133" y="2105023"/>
                        <a:ext cx="3249613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28683" y="2071685"/>
            <a:ext cx="19939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 前向差分：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736846" y="2890837"/>
          <a:ext cx="32797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5" name="Equation" r:id="rId5" imgW="1409400" imgH="203040" progId="Equation.DSMT4">
                  <p:embed/>
                </p:oleObj>
              </mc:Choice>
              <mc:Fallback>
                <p:oleObj name="Equation" r:id="rId5" imgW="140940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846" y="2890837"/>
                        <a:ext cx="327977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28683" y="2857499"/>
            <a:ext cx="19939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 后向差分：</a:t>
            </a:r>
          </a:p>
        </p:txBody>
      </p:sp>
      <p:pic>
        <p:nvPicPr>
          <p:cNvPr id="8" name="Picture 6" descr="E:\DSP程佩青课件\039836-01 数字信号处理教程（第四版）\TU\1t6.t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1472" y="3709619"/>
            <a:ext cx="8286808" cy="2291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右大括号 8"/>
          <p:cNvSpPr/>
          <p:nvPr/>
        </p:nvSpPr>
        <p:spPr>
          <a:xfrm>
            <a:off x="6000746" y="2214560"/>
            <a:ext cx="214299" cy="100012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/>
        </p:nvGraphicFramePr>
        <p:xfrm>
          <a:off x="6316692" y="2500306"/>
          <a:ext cx="25415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6" name="Equation" r:id="rId8" imgW="1091880" imgH="203040" progId="Equation.DSMT4">
                  <p:embed/>
                </p:oleObj>
              </mc:Choice>
              <mc:Fallback>
                <p:oleObj name="Equation" r:id="rId8" imgW="1091880" imgH="2030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6692" y="2500306"/>
                        <a:ext cx="2541588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428625" y="428634"/>
            <a:ext cx="6429375" cy="7143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 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二、序列的运算</a:t>
            </a: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——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既对幅度又对</a:t>
            </a:r>
            <a:r>
              <a:rPr kumimoji="0" lang="en-US" altLang="zh-CN" sz="28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n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运算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00063" y="1379546"/>
            <a:ext cx="2505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（</a:t>
            </a:r>
            <a:r>
              <a:rPr lang="en-US" altLang="zh-CN" sz="2400" b="1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2</a:t>
            </a:r>
            <a:r>
              <a:rPr lang="zh-CN" altLang="en-US" sz="2400" b="1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）卷积和运算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214321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latin typeface="Verdana" pitchFamily="34" charset="0"/>
              <a:ea typeface="微软雅黑" pitchFamily="34" charset="-12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133475" y="1951046"/>
          <a:ext cx="701040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name="Equation" r:id="rId3" imgW="3555720" imgH="431640" progId="Equation.DSMT4">
                  <p:embed/>
                </p:oleObj>
              </mc:Choice>
              <mc:Fallback>
                <p:oleObj name="Equation" r:id="rId3" imgW="3555720" imgH="43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1951046"/>
                        <a:ext cx="7010400" cy="846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00063" y="3225809"/>
            <a:ext cx="2197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（</a:t>
            </a:r>
            <a:r>
              <a:rPr lang="en-US" altLang="zh-CN" sz="2400" b="1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3</a:t>
            </a:r>
            <a:r>
              <a:rPr lang="zh-CN" altLang="en-US" sz="2400" b="1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）相关运算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285875" y="3868747"/>
          <a:ext cx="312896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name="Equation" r:id="rId5" imgW="1587240" imgH="431640" progId="Equation.DSMT4">
                  <p:embed/>
                </p:oleObj>
              </mc:Choice>
              <mc:Fallback>
                <p:oleObj name="Equation" r:id="rId5" imgW="1587240" imgH="4316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3868747"/>
                        <a:ext cx="3128963" cy="846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云形标注 7"/>
          <p:cNvSpPr/>
          <p:nvPr/>
        </p:nvSpPr>
        <p:spPr>
          <a:xfrm>
            <a:off x="5572132" y="4071942"/>
            <a:ext cx="3000396" cy="1857388"/>
          </a:xfrm>
          <a:prstGeom prst="cloudCallout">
            <a:avLst>
              <a:gd name="adj1" fmla="val -83247"/>
              <a:gd name="adj2" fmla="val -89273"/>
            </a:avLst>
          </a:prstGeom>
          <a:solidFill>
            <a:srgbClr val="FFFFCC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卷积和相关</a:t>
            </a:r>
            <a:endParaRPr lang="en-US" altLang="zh-CN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的运算</a:t>
            </a:r>
            <a:endParaRPr lang="en-US" altLang="zh-CN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后面专门讲解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6" grpId="0" autoUpdateAnimBg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500063" y="1333513"/>
            <a:ext cx="6527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（</a:t>
            </a:r>
            <a:r>
              <a:rPr lang="en-US" altLang="zh-CN" sz="2400" b="1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4</a:t>
            </a:r>
            <a:r>
              <a:rPr lang="zh-CN" altLang="en-US" sz="2400" b="1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）复序列的共轭对称分量和共轭反对称分量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latin typeface="Verdana" pitchFamily="34" charset="0"/>
              <a:ea typeface="微软雅黑" pitchFamily="34" charset="-122"/>
            </a:endParaRP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419251" y="2097101"/>
          <a:ext cx="31051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2" name="Equation" r:id="rId3" imgW="1574640" imgH="393480" progId="Equation.DSMT4">
                  <p:embed/>
                </p:oleObj>
              </mc:Choice>
              <mc:Fallback>
                <p:oleObj name="Equation" r:id="rId3" imgW="1574640" imgH="393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9251" y="2097101"/>
                        <a:ext cx="3105150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439889" y="2992451"/>
          <a:ext cx="31305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3" name="Equation" r:id="rId5" imgW="1587240" imgH="393480" progId="Equation.DSMT4">
                  <p:embed/>
                </p:oleObj>
              </mc:Choice>
              <mc:Fallback>
                <p:oleObj name="Equation" r:id="rId5" imgW="158724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89" y="2992451"/>
                        <a:ext cx="3130550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右大括号 5"/>
          <p:cNvSpPr/>
          <p:nvPr/>
        </p:nvSpPr>
        <p:spPr>
          <a:xfrm>
            <a:off x="4595812" y="2406725"/>
            <a:ext cx="285752" cy="1143008"/>
          </a:xfrm>
          <a:prstGeom prst="rightBrace">
            <a:avLst/>
          </a:prstGeom>
          <a:ln>
            <a:solidFill>
              <a:srgbClr val="0033CC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953026" y="2730513"/>
            <a:ext cx="1108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</a:rPr>
              <a:t>复序列</a:t>
            </a:r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5394351" y="3690951"/>
          <a:ext cx="29305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4" name="Equation" r:id="rId7" imgW="1485720" imgH="393480" progId="Equation.DSMT4">
                  <p:embed/>
                </p:oleObj>
              </mc:Choice>
              <mc:Fallback>
                <p:oleObj name="Equation" r:id="rId7" imgW="1485720" imgH="3934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4351" y="3690951"/>
                        <a:ext cx="2930525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5427689" y="4586301"/>
          <a:ext cx="29305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name="Equation" r:id="rId9" imgW="1485720" imgH="393480" progId="Equation.DSMT4">
                  <p:embed/>
                </p:oleObj>
              </mc:Choice>
              <mc:Fallback>
                <p:oleObj name="Equation" r:id="rId9" imgW="1485720" imgH="393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7689" y="4586301"/>
                        <a:ext cx="2930525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右大括号 9"/>
          <p:cNvSpPr/>
          <p:nvPr/>
        </p:nvSpPr>
        <p:spPr>
          <a:xfrm rot="10800000">
            <a:off x="4991125" y="4048145"/>
            <a:ext cx="285752" cy="1143008"/>
          </a:xfrm>
          <a:prstGeom prst="rightBrace">
            <a:avLst/>
          </a:prstGeom>
          <a:ln>
            <a:solidFill>
              <a:srgbClr val="008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419251" y="4381513"/>
            <a:ext cx="35877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8000"/>
                </a:solidFill>
                <a:latin typeface="楷体_GB2312" pitchFamily="49" charset="-122"/>
                <a:ea typeface="楷体_GB2312" pitchFamily="49" charset="-122"/>
              </a:rPr>
              <a:t>实序列的偶分量和奇分量</a:t>
            </a: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428625" y="476262"/>
            <a:ext cx="6429375" cy="714375"/>
          </a:xfrm>
          <a:prstGeom prst="rect">
            <a:avLst/>
          </a:prstGeom>
        </p:spPr>
        <p:txBody>
          <a:bodyPr/>
          <a:lstStyle/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b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  </a:t>
            </a:r>
            <a:r>
              <a:rPr lang="zh-CN" altLang="en-US" sz="2400" b="1">
                <a:solidFill>
                  <a:srgbClr val="000000"/>
                </a:solidFill>
                <a:latin typeface="黑体" pitchFamily="2" charset="-122"/>
                <a:ea typeface="黑体" pitchFamily="2" charset="-122"/>
                <a:cs typeface="+mj-cs"/>
              </a:rPr>
              <a:t>二、序列的运算</a:t>
            </a:r>
            <a:r>
              <a:rPr lang="en-US" altLang="zh-CN" sz="2400" b="1">
                <a:solidFill>
                  <a:srgbClr val="000000"/>
                </a:solidFill>
                <a:latin typeface="黑体" pitchFamily="2" charset="-122"/>
                <a:ea typeface="黑体" pitchFamily="2" charset="-122"/>
                <a:cs typeface="+mj-cs"/>
              </a:rPr>
              <a:t>——</a:t>
            </a:r>
            <a:r>
              <a:rPr lang="zh-CN" altLang="en-US" sz="2400" b="1">
                <a:solidFill>
                  <a:srgbClr val="000000"/>
                </a:solidFill>
                <a:latin typeface="黑体" pitchFamily="2" charset="-122"/>
                <a:ea typeface="黑体" pitchFamily="2" charset="-122"/>
                <a:cs typeface="+mj-cs"/>
              </a:rPr>
              <a:t>既对幅度又对</a:t>
            </a:r>
            <a:r>
              <a:rPr lang="en-US" altLang="zh-CN" sz="2800" b="1" i="1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n</a:t>
            </a:r>
            <a:r>
              <a:rPr lang="zh-CN" altLang="en-US" sz="2400" b="1">
                <a:solidFill>
                  <a:srgbClr val="000000"/>
                </a:solidFill>
                <a:latin typeface="黑体" pitchFamily="2" charset="-122"/>
                <a:ea typeface="黑体" pitchFamily="2" charset="-122"/>
                <a:cs typeface="+mj-cs"/>
              </a:rPr>
              <a:t>运算</a:t>
            </a:r>
            <a:endParaRPr lang="zh-CN" altLang="en-US" sz="2400" b="1" dirty="0">
              <a:solidFill>
                <a:srgbClr val="000000"/>
              </a:solidFill>
              <a:latin typeface="黑体" pitchFamily="2" charset="-122"/>
              <a:ea typeface="黑体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7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428625" y="371488"/>
            <a:ext cx="6429375" cy="714375"/>
          </a:xfrm>
          <a:prstGeom prst="rect">
            <a:avLst/>
          </a:prstGeom>
        </p:spPr>
        <p:txBody>
          <a:bodyPr/>
          <a:lstStyle/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2400" b="1" dirty="0">
                <a:latin typeface="+mj-lt"/>
                <a:ea typeface="+mj-ea"/>
                <a:cs typeface="+mj-cs"/>
              </a:rPr>
              <a:t>   三</a:t>
            </a:r>
            <a:r>
              <a:rPr lang="zh-CN" altLang="en-US" sz="2400" b="1" dirty="0">
                <a:latin typeface="黑体" pitchFamily="2" charset="-122"/>
                <a:ea typeface="黑体" pitchFamily="2" charset="-122"/>
                <a:cs typeface="+mj-cs"/>
              </a:rPr>
              <a:t>、序列的卷积和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54100" y="2214575"/>
            <a:ext cx="28003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1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、卷积的计算方法</a:t>
            </a:r>
            <a:endParaRPr lang="en-US" altLang="zh-CN" sz="2400" b="1">
              <a:latin typeface="楷体_GB2312" pitchFamily="49" charset="-122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379538" y="2857512"/>
            <a:ext cx="326390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“图解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+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解析”法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2411413" y="3143248"/>
            <a:ext cx="1500187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 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翻褶：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移位：</a:t>
            </a: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相乘：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相加：</a:t>
            </a:r>
          </a:p>
        </p:txBody>
      </p:sp>
      <p:graphicFrame>
        <p:nvGraphicFramePr>
          <p:cNvPr id="50183" name="Object 4"/>
          <p:cNvGraphicFramePr>
            <a:graphicFrameLocks noChangeAspect="1"/>
          </p:cNvGraphicFramePr>
          <p:nvPr/>
        </p:nvGraphicFramePr>
        <p:xfrm>
          <a:off x="1214438" y="1014413"/>
          <a:ext cx="4978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Equation" r:id="rId3" imgW="2336760" imgH="431640" progId="Equation.DSMT4">
                  <p:embed/>
                </p:oleObj>
              </mc:Choice>
              <mc:Fallback>
                <p:oleObj name="Equation" r:id="rId3" imgW="2336760" imgH="43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1014413"/>
                        <a:ext cx="49784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00034" y="357166"/>
            <a:ext cx="878767" cy="57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例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1.1</a:t>
            </a:r>
            <a:endParaRPr lang="zh-CN" altLang="en-US" sz="2400" b="1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pic>
        <p:nvPicPr>
          <p:cNvPr id="51202" name="Picture 2" descr="E:\DSP程佩青课件\039836-01 数字信号处理教程（第四版）\TU\1t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7686" y="77810"/>
            <a:ext cx="2992437" cy="6565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785786" y="428604"/>
            <a:ext cx="7929618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1.2 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若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在 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baseline="-25000" dirty="0" smtClean="0">
                <a:latin typeface="Times New Roman" pitchFamily="18" charset="0"/>
                <a:ea typeface="楷体_GB2312" pitchFamily="49" charset="-122"/>
              </a:rPr>
              <a:t>3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≤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≤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baseline="-25000" dirty="0" smtClean="0">
                <a:latin typeface="Times New Roman" pitchFamily="18" charset="0"/>
                <a:ea typeface="楷体_GB2312" pitchFamily="49" charset="-122"/>
              </a:rPr>
              <a:t>4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范围有非零值，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                     h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在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baseline="-25000" dirty="0" smtClean="0">
                <a:latin typeface="Times New Roman" pitchFamily="18" charset="0"/>
                <a:ea typeface="楷体_GB2312" pitchFamily="49" charset="-122"/>
              </a:rPr>
              <a:t>1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≤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≤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baseline="-25000" dirty="0" smtClean="0"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范围有非零值。</a:t>
            </a:r>
            <a:endParaRPr lang="en-US" altLang="zh-CN" sz="2400" b="1" dirty="0" smtClean="0">
              <a:latin typeface="Times New Roman" pitchFamily="18" charset="0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求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y(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)=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)*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h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在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的什么范围有值。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857224" y="2285992"/>
            <a:ext cx="803425" cy="55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解：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1571604" y="2143116"/>
          <a:ext cx="4978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4" name="Equation" r:id="rId3" imgW="2336760" imgH="431640" progId="Equation.DSMT4">
                  <p:embed/>
                </p:oleObj>
              </mc:Choice>
              <mc:Fallback>
                <p:oleObj name="Equation" r:id="rId3" imgW="23367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2143116"/>
                        <a:ext cx="49784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 bwMode="auto">
          <a:xfrm>
            <a:off x="1571604" y="3071810"/>
            <a:ext cx="5878532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显然应满足 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baseline="-25000" dirty="0">
                <a:latin typeface="Times New Roman" pitchFamily="18" charset="0"/>
                <a:ea typeface="楷体_GB2312" pitchFamily="49" charset="-122"/>
              </a:rPr>
              <a:t>3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≤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≤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baseline="-25000" dirty="0">
                <a:latin typeface="Times New Roman" pitchFamily="18" charset="0"/>
                <a:ea typeface="楷体_GB2312" pitchFamily="49" charset="-122"/>
              </a:rPr>
              <a:t>4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 N</a:t>
            </a:r>
            <a:r>
              <a:rPr lang="en-US" altLang="zh-CN" sz="2400" b="1" baseline="-25000" dirty="0">
                <a:latin typeface="Times New Roman" pitchFamily="18" charset="0"/>
                <a:ea typeface="楷体_GB2312" pitchFamily="49" charset="-122"/>
              </a:rPr>
              <a:t>1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≤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n-m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≤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baseline="-25000" dirty="0">
                <a:latin typeface="Times New Roman" pitchFamily="18" charset="0"/>
                <a:ea typeface="楷体_GB2312" pitchFamily="49" charset="-122"/>
              </a:rPr>
              <a:t>2 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endParaRPr lang="en-US" altLang="zh-CN" sz="2400" b="1" dirty="0" smtClean="0">
              <a:latin typeface="Times New Roman" pitchFamily="18" charset="0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因而，将两不等式相加，可得</a:t>
            </a:r>
          </a:p>
          <a:p>
            <a:pPr algn="ctr">
              <a:lnSpc>
                <a:spcPct val="150000"/>
              </a:lnSpc>
            </a:pP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baseline="-25000" dirty="0">
                <a:latin typeface="Times New Roman" pitchFamily="18" charset="0"/>
                <a:ea typeface="楷体_GB2312" pitchFamily="49" charset="-122"/>
              </a:rPr>
              <a:t>1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+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baseline="-25000" dirty="0" smtClean="0">
                <a:latin typeface="Times New Roman" pitchFamily="18" charset="0"/>
                <a:ea typeface="楷体_GB2312" pitchFamily="49" charset="-122"/>
              </a:rPr>
              <a:t>3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≤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≤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baseline="-25000" dirty="0"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+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baseline="-25000" dirty="0" smtClean="0">
                <a:latin typeface="Times New Roman" pitchFamily="18" charset="0"/>
                <a:ea typeface="楷体_GB2312" pitchFamily="49" charset="-122"/>
              </a:rPr>
              <a:t>4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故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y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的存在范围若用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baseline="-25000" dirty="0" smtClean="0">
                <a:latin typeface="Times New Roman" pitchFamily="18" charset="0"/>
                <a:ea typeface="楷体_GB2312" pitchFamily="49" charset="-122"/>
              </a:rPr>
              <a:t>5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≤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≤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baseline="-25000" dirty="0" smtClean="0">
                <a:latin typeface="Times New Roman" pitchFamily="18" charset="0"/>
                <a:ea typeface="楷体_GB2312" pitchFamily="49" charset="-122"/>
              </a:rPr>
              <a:t>6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表示，则有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                          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baseline="-25000" dirty="0" smtClean="0">
                <a:latin typeface="Times New Roman" pitchFamily="18" charset="0"/>
                <a:ea typeface="楷体_GB2312" pitchFamily="49" charset="-122"/>
              </a:rPr>
              <a:t>5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=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baseline="-25000" dirty="0" smtClean="0">
                <a:latin typeface="Times New Roman" pitchFamily="18" charset="0"/>
                <a:ea typeface="楷体_GB2312" pitchFamily="49" charset="-122"/>
              </a:rPr>
              <a:t>1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+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baseline="-25000" dirty="0" smtClean="0">
                <a:latin typeface="Times New Roman" pitchFamily="18" charset="0"/>
                <a:ea typeface="楷体_GB2312" pitchFamily="49" charset="-122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                           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baseline="-25000" dirty="0" smtClean="0">
                <a:latin typeface="Times New Roman" pitchFamily="18" charset="0"/>
                <a:ea typeface="楷体_GB2312" pitchFamily="49" charset="-122"/>
              </a:rPr>
              <a:t>6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=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 N</a:t>
            </a:r>
            <a:r>
              <a:rPr lang="en-US" altLang="zh-CN" sz="2400" b="1" baseline="-25000" dirty="0"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+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baseline="-25000" dirty="0">
                <a:latin typeface="Times New Roman" pitchFamily="18" charset="0"/>
                <a:ea typeface="楷体_GB2312" pitchFamily="49" charset="-122"/>
              </a:rPr>
              <a:t>4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 </a:t>
            </a:r>
            <a:endParaRPr lang="zh-CN" altLang="en-US" sz="2400" b="1" baseline="-25000" dirty="0"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DSP程佩青课件\039836-01 数字信号处理教程（第四版）\TU\1t7a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642918"/>
            <a:ext cx="5599382" cy="52650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28625" y="477843"/>
            <a:ext cx="6429375" cy="714375"/>
          </a:xfrm>
          <a:prstGeom prst="rect">
            <a:avLst/>
          </a:prstGeom>
        </p:spPr>
        <p:txBody>
          <a:bodyPr/>
          <a:lstStyle/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2400" b="1" dirty="0">
                <a:latin typeface="+mj-lt"/>
                <a:ea typeface="+mj-ea"/>
                <a:cs typeface="+mj-cs"/>
              </a:rPr>
              <a:t>   三</a:t>
            </a:r>
            <a:r>
              <a:rPr lang="zh-CN" altLang="en-US" sz="2400" b="1" dirty="0">
                <a:latin typeface="黑体" pitchFamily="2" charset="-122"/>
                <a:ea typeface="黑体" pitchFamily="2" charset="-122"/>
                <a:cs typeface="+mj-cs"/>
              </a:rPr>
              <a:t>、序列的卷积和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947738" y="1263655"/>
            <a:ext cx="32623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(2) </a:t>
            </a:r>
            <a:r>
              <a:rPr lang="zh-CN" altLang="en-US" sz="24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对位相乘相加法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714500" y="1906593"/>
            <a:ext cx="6992620" cy="222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对位相乘相加法，首先将两序列排成两行，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且将各自</a:t>
            </a:r>
            <a:r>
              <a:rPr lang="en-US" altLang="zh-CN" sz="2400" b="1" i="1" dirty="0" smtClean="0">
                <a:latin typeface="楷体_GB2312" pitchFamily="49" charset="-122"/>
                <a:ea typeface="楷体_GB2312" pitchFamily="49" charset="-122"/>
              </a:rPr>
              <a:t>n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最大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的序列值对齐（即按右端对齐），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然后作乘法运算，但是不要进位，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最后将同一列的乘积值相加即得到卷积和结果。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571472" y="428604"/>
            <a:ext cx="639790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例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1.4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：设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x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)=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｛</a:t>
            </a:r>
            <a:r>
              <a:rPr lang="en-US" altLang="zh-CN" sz="2400" b="1" u="sng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4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,2,3,1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｝，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h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)= 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｛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2,4,</a:t>
            </a:r>
            <a:r>
              <a:rPr lang="en-US" altLang="zh-CN" sz="2400" b="1" u="sng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｝，</a:t>
            </a:r>
            <a:endParaRPr lang="en-US" altLang="zh-CN" sz="2400" b="1" dirty="0"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                 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求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y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)=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x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)*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h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714348" y="2000240"/>
            <a:ext cx="265970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解：（黑板列表）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417662" y="2643182"/>
            <a:ext cx="596265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由于    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x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取值为  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=0~3  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区间，</a:t>
            </a:r>
            <a:endParaRPr lang="en-US" altLang="zh-CN" sz="2400" b="1" dirty="0" smtClean="0">
              <a:latin typeface="Times New Roman" pitchFamily="18" charset="0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而        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h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取值为  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=-2~0  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区间，</a:t>
            </a:r>
            <a:endParaRPr lang="en-US" altLang="zh-CN" sz="2400" b="1" dirty="0" smtClean="0">
              <a:latin typeface="Times New Roman" pitchFamily="18" charset="0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y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 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的取值区间应为 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=-2~3 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区间，</a:t>
            </a:r>
            <a:endParaRPr lang="en-US" altLang="zh-CN" sz="2400" b="1" dirty="0" smtClean="0">
              <a:latin typeface="Times New Roman" pitchFamily="18" charset="0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由此可确定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y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(0)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的定位，即有</a:t>
            </a:r>
          </a:p>
          <a:p>
            <a:pPr algn="ctr">
              <a:lnSpc>
                <a:spcPct val="150000"/>
              </a:lnSpc>
            </a:pP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y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 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=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｛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8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20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400" b="1" u="sng" dirty="0" smtClean="0">
                <a:solidFill>
                  <a:srgbClr val="C00000"/>
                </a:solidFill>
                <a:latin typeface="Times New Roman" pitchFamily="18" charset="0"/>
                <a:ea typeface="楷体_GB2312" pitchFamily="49" charset="-122"/>
              </a:rPr>
              <a:t>18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16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7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1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｝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42957" y="1000108"/>
            <a:ext cx="4257675" cy="508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j-cs"/>
              </a:rPr>
              <a:t>  本章内容：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j-cs"/>
            </a:endParaRPr>
          </a:p>
        </p:txBody>
      </p:sp>
      <p:grpSp>
        <p:nvGrpSpPr>
          <p:cNvPr id="3" name="组合 15"/>
          <p:cNvGrpSpPr>
            <a:grpSpLocks/>
          </p:cNvGrpSpPr>
          <p:nvPr/>
        </p:nvGrpSpPr>
        <p:grpSpPr bwMode="auto">
          <a:xfrm>
            <a:off x="2189170" y="2222483"/>
            <a:ext cx="3454400" cy="2571750"/>
            <a:chOff x="2428860" y="1357304"/>
            <a:chExt cx="3454314" cy="257176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643167" y="3748096"/>
              <a:ext cx="3240007" cy="1587"/>
            </a:xfrm>
            <a:prstGeom prst="line">
              <a:avLst/>
            </a:prstGeom>
            <a:ln w="28575">
              <a:solidFill>
                <a:srgbClr val="CC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2643167" y="3071816"/>
              <a:ext cx="3240007" cy="1587"/>
            </a:xfrm>
            <a:prstGeom prst="line">
              <a:avLst/>
            </a:prstGeom>
            <a:ln w="28575">
              <a:solidFill>
                <a:srgbClr val="CC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2643167" y="2357436"/>
              <a:ext cx="3240007" cy="0"/>
            </a:xfrm>
            <a:prstGeom prst="line">
              <a:avLst/>
            </a:prstGeom>
            <a:ln w="28575">
              <a:solidFill>
                <a:srgbClr val="CC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2643167" y="1652581"/>
              <a:ext cx="3240007" cy="1587"/>
            </a:xfrm>
            <a:prstGeom prst="line">
              <a:avLst/>
            </a:prstGeom>
            <a:ln w="28575">
              <a:solidFill>
                <a:srgbClr val="CC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8"/>
            <p:cNvGrpSpPr>
              <a:grpSpLocks/>
            </p:cNvGrpSpPr>
            <p:nvPr/>
          </p:nvGrpSpPr>
          <p:grpSpPr bwMode="auto">
            <a:xfrm>
              <a:off x="2428860" y="1357304"/>
              <a:ext cx="428614" cy="2571768"/>
              <a:chOff x="2285984" y="1000114"/>
              <a:chExt cx="428614" cy="2571768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2285984" y="1000114"/>
                <a:ext cx="428614" cy="428628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b="1" dirty="0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rPr>
                  <a:t>1</a:t>
                </a:r>
                <a:endParaRPr lang="zh-CN" altLang="en-US" b="1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285984" y="1714494"/>
                <a:ext cx="428614" cy="428628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b="1" dirty="0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rPr>
                  <a:t>2</a:t>
                </a:r>
                <a:endParaRPr lang="zh-CN" altLang="en-US" b="1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85984" y="2428874"/>
                <a:ext cx="428614" cy="428628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b="1" dirty="0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rPr>
                  <a:t>3</a:t>
                </a:r>
                <a:endParaRPr lang="zh-CN" altLang="en-US" b="1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12" name="椭圆 7"/>
              <p:cNvSpPr/>
              <p:nvPr/>
            </p:nvSpPr>
            <p:spPr>
              <a:xfrm>
                <a:off x="2285984" y="3143254"/>
                <a:ext cx="428614" cy="428628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b="1" dirty="0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rPr>
                  <a:t>4</a:t>
                </a:r>
                <a:endParaRPr lang="zh-CN" altLang="en-US" b="1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689232" y="2008170"/>
            <a:ext cx="203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离散时间信号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689232" y="2760645"/>
            <a:ext cx="23383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线性移不变系统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689232" y="3475020"/>
            <a:ext cx="29543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常系数线性差分方程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689232" y="4151295"/>
            <a:ext cx="29543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连续时间信号的抽样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28625" y="428609"/>
            <a:ext cx="6429375" cy="714375"/>
          </a:xfrm>
          <a:prstGeom prst="rect">
            <a:avLst/>
          </a:prstGeom>
        </p:spPr>
        <p:txBody>
          <a:bodyPr/>
          <a:lstStyle/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2400" b="1" dirty="0">
                <a:latin typeface="+mj-lt"/>
                <a:ea typeface="+mj-ea"/>
                <a:cs typeface="+mj-cs"/>
              </a:rPr>
              <a:t>   三</a:t>
            </a:r>
            <a:r>
              <a:rPr lang="zh-CN" altLang="en-US" sz="2400" b="1" dirty="0">
                <a:latin typeface="黑体" pitchFamily="2" charset="-122"/>
                <a:ea typeface="黑体" pitchFamily="2" charset="-122"/>
                <a:cs typeface="+mj-cs"/>
              </a:rPr>
              <a:t>、序列的卷积和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925513" y="1336675"/>
            <a:ext cx="18780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 (3) 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列表法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857375" y="2122487"/>
            <a:ext cx="35702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只适于“有限长序列”。</a:t>
            </a:r>
            <a:endParaRPr lang="zh-CN" altLang="en-US" sz="2400" b="1" dirty="0">
              <a:solidFill>
                <a:srgbClr val="0000CC"/>
              </a:solidFill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1928813" y="2967037"/>
            <a:ext cx="12319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例题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1.3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28625" y="428633"/>
            <a:ext cx="6429375" cy="714375"/>
          </a:xfrm>
          <a:prstGeom prst="rect">
            <a:avLst/>
          </a:prstGeom>
        </p:spPr>
        <p:txBody>
          <a:bodyPr/>
          <a:lstStyle/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  三</a:t>
            </a:r>
            <a:r>
              <a:rPr lang="zh-CN" altLang="en-US" sz="2400" b="1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  <a:cs typeface="+mj-cs"/>
              </a:rPr>
              <a:t>、序列的卷积和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071538" y="1143008"/>
            <a:ext cx="32623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 2</a:t>
            </a:r>
            <a:r>
              <a:rPr lang="zh-CN" altLang="en-US" sz="24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、卷积和序列的长度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500188" y="1643070"/>
            <a:ext cx="5868914" cy="113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若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为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点长序列，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h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为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M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点长序列，</a:t>
            </a: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则</a:t>
            </a:r>
            <a:r>
              <a:rPr lang="en-US" sz="24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   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y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)=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)*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h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为</a:t>
            </a:r>
            <a:r>
              <a:rPr lang="en-US" altLang="zh-CN" sz="2400" b="1" i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L</a:t>
            </a:r>
            <a:r>
              <a:rPr lang="en-US" altLang="zh-CN" sz="24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=</a:t>
            </a:r>
            <a:r>
              <a:rPr lang="en-US" altLang="zh-CN" sz="2400" b="1" i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+</a:t>
            </a:r>
            <a:r>
              <a:rPr lang="en-US" altLang="zh-CN" sz="2400" b="1" i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M</a:t>
            </a:r>
            <a:r>
              <a:rPr lang="en-US" altLang="zh-CN" sz="2400" b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-1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点长序列。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402147" y="3071813"/>
          <a:ext cx="152717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4" name="Equation" r:id="rId3" imgW="749160" imgH="228600" progId="Equation.DSMT4">
                  <p:embed/>
                </p:oleObj>
              </mc:Choice>
              <mc:Fallback>
                <p:oleObj name="Equation" r:id="rId3" imgW="749160" imgH="2286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147" y="3071813"/>
                        <a:ext cx="1527175" cy="465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539278" y="3038773"/>
            <a:ext cx="862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：</a:t>
            </a:r>
            <a:endParaRPr lang="zh-CN" altLang="en-US" sz="24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357686" y="3808418"/>
          <a:ext cx="159226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5" name="Equation" r:id="rId5" imgW="761760" imgH="228600" progId="Equation.DSMT4">
                  <p:embed/>
                </p:oleObj>
              </mc:Choice>
              <mc:Fallback>
                <p:oleObj name="Equation" r:id="rId5" imgW="76176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3808418"/>
                        <a:ext cx="1592262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571029" y="3775382"/>
            <a:ext cx="862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h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：</a:t>
            </a:r>
            <a:endParaRPr lang="zh-CN" altLang="en-US" sz="2400" dirty="0"/>
          </a:p>
        </p:txBody>
      </p:sp>
      <p:sp>
        <p:nvSpPr>
          <p:cNvPr id="15" name="TextBox 14"/>
          <p:cNvSpPr txBox="1"/>
          <p:nvPr/>
        </p:nvSpPr>
        <p:spPr bwMode="auto">
          <a:xfrm>
            <a:off x="1538243" y="4714884"/>
            <a:ext cx="2105063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y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)=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)*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h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endParaRPr lang="zh-CN" altLang="en-US" sz="2400" b="1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graphicFrame>
        <p:nvGraphicFramePr>
          <p:cNvPr id="40963" name="Object 3"/>
          <p:cNvGraphicFramePr>
            <a:graphicFrameLocks noChangeAspect="1"/>
          </p:cNvGraphicFramePr>
          <p:nvPr/>
        </p:nvGraphicFramePr>
        <p:xfrm>
          <a:off x="3786182" y="4857760"/>
          <a:ext cx="286543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6" name="Equation" r:id="rId7" imgW="1371600" imgH="228600" progId="Equation.DSMT4">
                  <p:embed/>
                </p:oleObj>
              </mc:Choice>
              <mc:Fallback>
                <p:oleObj name="Equation" r:id="rId7" imgW="137160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2" y="4857760"/>
                        <a:ext cx="2865437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椭圆 18"/>
          <p:cNvSpPr/>
          <p:nvPr/>
        </p:nvSpPr>
        <p:spPr>
          <a:xfrm>
            <a:off x="3643306" y="4643446"/>
            <a:ext cx="3357586" cy="92869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DSP程佩青课件\039836-01 数字信号处理教程（第四版）\TU\1t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40" y="438849"/>
            <a:ext cx="6143646" cy="57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500034" y="428604"/>
            <a:ext cx="11881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1.5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：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1857356" y="285728"/>
            <a:ext cx="5128327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已知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y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)=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)*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h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，试用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y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来表示</a:t>
            </a:r>
            <a:endParaRPr lang="en-US" altLang="zh-CN" sz="2400" b="1" dirty="0" smtClean="0">
              <a:latin typeface="Times New Roman" pitchFamily="18" charset="0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1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）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)*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h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err="1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err="1" smtClean="0">
                <a:latin typeface="Times New Roman" pitchFamily="18" charset="0"/>
                <a:ea typeface="楷体_GB2312" pitchFamily="49" charset="-122"/>
              </a:rPr>
              <a:t>+</a:t>
            </a:r>
            <a:r>
              <a:rPr lang="en-US" altLang="zh-CN" sz="2400" b="1" i="1" dirty="0" err="1" smtClean="0">
                <a:latin typeface="Times New Roman" pitchFamily="18" charset="0"/>
                <a:ea typeface="楷体_GB2312" pitchFamily="49" charset="-122"/>
              </a:rPr>
              <a:t>m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）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+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m</a:t>
            </a:r>
            <a:r>
              <a:rPr lang="en-US" altLang="zh-CN" sz="2400" b="1" baseline="-25000" dirty="0" smtClean="0">
                <a:latin typeface="Times New Roman" pitchFamily="18" charset="0"/>
                <a:ea typeface="楷体_GB2312" pitchFamily="49" charset="-122"/>
              </a:rPr>
              <a:t>1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)*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h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+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m</a:t>
            </a:r>
            <a:r>
              <a:rPr lang="en-US" altLang="zh-CN" sz="2400" b="1" baseline="-25000" dirty="0" smtClean="0"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)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</a:endParaRPr>
          </a:p>
        </p:txBody>
      </p:sp>
      <p:graphicFrame>
        <p:nvGraphicFramePr>
          <p:cNvPr id="50183" name="Object 4"/>
          <p:cNvGraphicFramePr>
            <a:graphicFrameLocks noChangeAspect="1"/>
          </p:cNvGraphicFramePr>
          <p:nvPr/>
        </p:nvGraphicFramePr>
        <p:xfrm>
          <a:off x="1693863" y="2357438"/>
          <a:ext cx="47339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4" name="Equation" r:id="rId3" imgW="2222280" imgH="431640" progId="Equation.DSMT4">
                  <p:embed/>
                </p:oleObj>
              </mc:Choice>
              <mc:Fallback>
                <p:oleObj name="Equation" r:id="rId3" imgW="2222280" imgH="43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3863" y="2357438"/>
                        <a:ext cx="4733925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 bwMode="auto">
          <a:xfrm>
            <a:off x="571472" y="2138372"/>
            <a:ext cx="803425" cy="57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解：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</a:endParaRP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455760" y="3714752"/>
          <a:ext cx="63309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5" name="Equation" r:id="rId5" imgW="2971800" imgH="431640" progId="Equation.DSMT4">
                  <p:embed/>
                </p:oleObj>
              </mc:Choice>
              <mc:Fallback>
                <p:oleObj name="Equation" r:id="rId5" imgW="2971800" imgH="431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760" y="3714752"/>
                        <a:ext cx="633095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 bwMode="auto">
          <a:xfrm>
            <a:off x="1000100" y="3214686"/>
            <a:ext cx="957313" cy="57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1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）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2071670" y="5286388"/>
          <a:ext cx="48974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6" name="Equation" r:id="rId7" imgW="2298600" imgH="228600" progId="Equation.DSMT4">
                  <p:embed/>
                </p:oleObj>
              </mc:Choice>
              <mc:Fallback>
                <p:oleObj name="Equation" r:id="rId7" imgW="229860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70" y="5286388"/>
                        <a:ext cx="4897438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 bwMode="auto">
          <a:xfrm>
            <a:off x="1000100" y="4657740"/>
            <a:ext cx="957313" cy="57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）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00063" y="642946"/>
            <a:ext cx="80327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、用向量</a:t>
            </a:r>
            <a:r>
              <a:rPr lang="en-US" altLang="zh-CN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—</a:t>
            </a:r>
            <a:r>
              <a:rPr lang="zh-CN" altLang="en-US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矩阵乘法进行卷积计算（有限长序列的卷积）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71500" y="3096966"/>
            <a:ext cx="8072438" cy="1684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设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长度为</a:t>
            </a:r>
            <a:r>
              <a:rPr lang="en-US" altLang="zh-CN" sz="2400" b="1" i="1" dirty="0" err="1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i="1" baseline="-25000" dirty="0" err="1"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，        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            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；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h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) 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长度为</a:t>
            </a:r>
            <a:r>
              <a:rPr lang="en-US" altLang="zh-CN" sz="2400" b="1" i="1" dirty="0" err="1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i="1" baseline="-25000" dirty="0" err="1">
                <a:latin typeface="Times New Roman" pitchFamily="18" charset="0"/>
                <a:ea typeface="楷体_GB2312" pitchFamily="49" charset="-122"/>
              </a:rPr>
              <a:t>h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，               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 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y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长度为</a:t>
            </a:r>
            <a:r>
              <a:rPr lang="en-US" altLang="zh-CN" sz="2400" b="1" i="1" dirty="0" err="1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i="1" baseline="-25000" dirty="0" err="1"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 + </a:t>
            </a:r>
            <a:r>
              <a:rPr lang="en-US" altLang="zh-CN" sz="2400" b="1" i="1" dirty="0" err="1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i="1" baseline="-25000" dirty="0" err="1">
                <a:latin typeface="Times New Roman" pitchFamily="18" charset="0"/>
                <a:ea typeface="楷体_GB2312" pitchFamily="49" charset="-122"/>
              </a:rPr>
              <a:t>h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 -1 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，                                   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对每一个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，上式可写成</a:t>
            </a:r>
          </a:p>
        </p:txBody>
      </p:sp>
      <p:graphicFrame>
        <p:nvGraphicFramePr>
          <p:cNvPr id="38913" name="Object 1"/>
          <p:cNvGraphicFramePr>
            <a:graphicFrameLocks noChangeAspect="1"/>
          </p:cNvGraphicFramePr>
          <p:nvPr/>
        </p:nvGraphicFramePr>
        <p:xfrm>
          <a:off x="2928926" y="3239826"/>
          <a:ext cx="1760537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0" name="Equation" r:id="rId3" imgW="863280" imgH="228600" progId="Equation.DSMT4">
                  <p:embed/>
                </p:oleObj>
              </mc:Choice>
              <mc:Fallback>
                <p:oleObj name="Equation" r:id="rId3" imgW="863280" imgH="2286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26" y="3239826"/>
                        <a:ext cx="1760537" cy="465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7143768" y="3239826"/>
          <a:ext cx="1760537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1" name="Equation" r:id="rId5" imgW="863280" imgH="228600" progId="Equation.DSMT4">
                  <p:embed/>
                </p:oleObj>
              </mc:Choice>
              <mc:Fallback>
                <p:oleObj name="Equation" r:id="rId5" imgW="86328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239826"/>
                        <a:ext cx="1760537" cy="465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5" name="Object 3"/>
          <p:cNvGraphicFramePr>
            <a:graphicFrameLocks noChangeAspect="1"/>
          </p:cNvGraphicFramePr>
          <p:nvPr/>
        </p:nvGraphicFramePr>
        <p:xfrm>
          <a:off x="3786182" y="3811330"/>
          <a:ext cx="246062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2" name="Equation" r:id="rId7" imgW="1206360" imgH="228600" progId="Equation.DSMT4">
                  <p:embed/>
                </p:oleObj>
              </mc:Choice>
              <mc:Fallback>
                <p:oleObj name="Equation" r:id="rId7" imgW="120636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2" y="3811330"/>
                        <a:ext cx="2460625" cy="465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3" name="Object 4"/>
          <p:cNvGraphicFramePr>
            <a:graphicFrameLocks noChangeAspect="1"/>
          </p:cNvGraphicFramePr>
          <p:nvPr/>
        </p:nvGraphicFramePr>
        <p:xfrm>
          <a:off x="1006502" y="1357298"/>
          <a:ext cx="7494588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3" name="Equation" r:id="rId9" imgW="3517560" imgH="444240" progId="Equation.DSMT4">
                  <p:embed/>
                </p:oleObj>
              </mc:Choice>
              <mc:Fallback>
                <p:oleObj name="Equation" r:id="rId9" imgW="3517560" imgH="4442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502" y="1357298"/>
                        <a:ext cx="7494588" cy="94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5857884" y="2500306"/>
          <a:ext cx="1976437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4" name="Equation" r:id="rId11" imgW="927000" imgH="203040" progId="Equation.DSMT4">
                  <p:embed/>
                </p:oleObj>
              </mc:Choice>
              <mc:Fallback>
                <p:oleObj name="Equation" r:id="rId11" imgW="927000" imgH="2030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84" y="2500306"/>
                        <a:ext cx="1976437" cy="430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857224" y="5000636"/>
          <a:ext cx="7494587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5" name="Equation" r:id="rId13" imgW="3517560" imgH="228600" progId="Equation.DSMT4">
                  <p:embed/>
                </p:oleObj>
              </mc:Choice>
              <mc:Fallback>
                <p:oleObj name="Equation" r:id="rId13" imgW="351756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24" y="5000636"/>
                        <a:ext cx="7494587" cy="484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6286512" y="5715016"/>
          <a:ext cx="1976438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6" name="Equation" r:id="rId15" imgW="927000" imgH="203040" progId="Equation.DSMT4">
                  <p:embed/>
                </p:oleObj>
              </mc:Choice>
              <mc:Fallback>
                <p:oleObj name="Equation" r:id="rId15" imgW="927000" imgH="2030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5715016"/>
                        <a:ext cx="1976438" cy="430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571500" y="558811"/>
            <a:ext cx="29543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写成向量乘积形式为</a:t>
            </a:r>
          </a:p>
        </p:txBody>
      </p:sp>
      <p:pic>
        <p:nvPicPr>
          <p:cNvPr id="3" name="图片 44" descr="D:\CAI包含Matlab\CAI\DspMCAI\hbook\1.1.files\image03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38" y="1201748"/>
            <a:ext cx="4714875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47" descr="D:\CAI包含Matlab\CAI\DspMCAI\hbook\1.1.files\image03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5488" y="3844940"/>
            <a:ext cx="763270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云形标注 4"/>
          <p:cNvSpPr/>
          <p:nvPr/>
        </p:nvSpPr>
        <p:spPr>
          <a:xfrm>
            <a:off x="6786578" y="2000249"/>
            <a:ext cx="1928812" cy="1214437"/>
          </a:xfrm>
          <a:prstGeom prst="cloudCallout">
            <a:avLst>
              <a:gd name="adj1" fmla="val -67801"/>
              <a:gd name="adj2" fmla="val 78535"/>
            </a:avLst>
          </a:prstGeom>
          <a:solidFill>
            <a:srgbClr val="CCFFFF"/>
          </a:solidFill>
          <a:ln w="19050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y=</a:t>
            </a:r>
            <a:r>
              <a:rPr lang="en-US" sz="28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xH</a:t>
            </a:r>
            <a:endParaRPr lang="zh-CN" alt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500034" y="428604"/>
            <a:ext cx="87876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1.6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428625" y="584209"/>
            <a:ext cx="3286125" cy="7143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 四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、序列的相关性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216025" y="1298584"/>
            <a:ext cx="6372225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所谓</a:t>
            </a:r>
            <a:r>
              <a:rPr lang="zh-CN" altLang="en-US" sz="2400" b="1" dirty="0">
                <a:solidFill>
                  <a:srgbClr val="003399"/>
                </a:solidFill>
                <a:latin typeface="楷体_GB2312" pitchFamily="49" charset="-122"/>
                <a:ea typeface="楷体_GB2312" pitchFamily="49" charset="-122"/>
              </a:rPr>
              <a:t>相关是指两个确定信号或两个随机信号</a:t>
            </a:r>
            <a:endParaRPr lang="en-US" altLang="zh-CN" sz="2400" b="1" dirty="0">
              <a:solidFill>
                <a:srgbClr val="003399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99"/>
                </a:solidFill>
                <a:latin typeface="楷体_GB2312" pitchFamily="49" charset="-122"/>
                <a:ea typeface="楷体_GB2312" pitchFamily="49" charset="-122"/>
              </a:rPr>
              <a:t>之间的相互关系，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对于随机信号，信号一般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是不确定的，但是通过对它的规律进行统计，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它们的相关函数，往往是确定的，因而</a:t>
            </a:r>
            <a:r>
              <a:rPr lang="zh-CN" altLang="en-US" sz="2400" b="1" dirty="0">
                <a:solidFill>
                  <a:srgbClr val="003399"/>
                </a:solidFill>
                <a:latin typeface="楷体_GB2312" pitchFamily="49" charset="-122"/>
                <a:ea typeface="楷体_GB2312" pitchFamily="49" charset="-122"/>
              </a:rPr>
              <a:t>在随</a:t>
            </a:r>
            <a:endParaRPr lang="en-US" altLang="zh-CN" sz="2400" b="1" dirty="0">
              <a:solidFill>
                <a:srgbClr val="003399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99"/>
                </a:solidFill>
                <a:latin typeface="楷体_GB2312" pitchFamily="49" charset="-122"/>
                <a:ea typeface="楷体_GB2312" pitchFamily="49" charset="-122"/>
              </a:rPr>
              <a:t>机信号的数字处理中，可以用相关函数来描</a:t>
            </a:r>
            <a:endParaRPr lang="en-US" altLang="zh-CN" sz="2400" b="1" dirty="0">
              <a:solidFill>
                <a:srgbClr val="003399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99"/>
                </a:solidFill>
                <a:latin typeface="楷体_GB2312" pitchFamily="49" charset="-122"/>
                <a:ea typeface="楷体_GB2312" pitchFamily="49" charset="-122"/>
              </a:rPr>
              <a:t>述一个平稳随机信号的统计特性。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642938" y="500072"/>
            <a:ext cx="27352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1.  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互相关函数序列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000125" y="1181111"/>
            <a:ext cx="13160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(1)  </a:t>
            </a:r>
            <a:r>
              <a:rPr lang="zh-CN" altLang="en-US" sz="2400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定义</a:t>
            </a: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116013" y="2752737"/>
            <a:ext cx="23510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与卷积的区别：</a:t>
            </a: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1116013" y="3395675"/>
            <a:ext cx="714650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① </a:t>
            </a:r>
            <a:r>
              <a:rPr lang="zh-CN" altLang="en-US" sz="2400" b="1" dirty="0">
                <a:solidFill>
                  <a:srgbClr val="006600"/>
                </a:solidFill>
                <a:latin typeface="楷体_GB2312" pitchFamily="49" charset="-122"/>
                <a:ea typeface="楷体_GB2312" pitchFamily="49" charset="-122"/>
              </a:rPr>
              <a:t>卷积运算有翻褶</a:t>
            </a:r>
            <a:r>
              <a:rPr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、移位、相乘、相加四个步骤；</a:t>
            </a:r>
            <a:endParaRPr lang="en-US" altLang="zh-CN" sz="24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互相关运算没有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其中的</a:t>
            </a:r>
            <a:r>
              <a:rPr lang="zh-CN" altLang="en-US" sz="24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翻褶</a:t>
            </a:r>
            <a:r>
              <a:rPr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这一步骤。</a:t>
            </a: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1116013" y="4752988"/>
            <a:ext cx="74564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② </a:t>
            </a:r>
            <a:r>
              <a:rPr lang="zh-CN" altLang="en-US" sz="2400" b="1" dirty="0">
                <a:solidFill>
                  <a:srgbClr val="006600"/>
                </a:solidFill>
                <a:latin typeface="楷体_GB2312" pitchFamily="49" charset="-122"/>
                <a:ea typeface="楷体_GB2312" pitchFamily="49" charset="-122"/>
              </a:rPr>
              <a:t>卷积运算满足交换律</a:t>
            </a:r>
            <a:r>
              <a:rPr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；</a:t>
            </a:r>
            <a:r>
              <a:rPr lang="zh-CN" altLang="en-US" sz="24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互相关运算不满足交换律</a:t>
            </a:r>
            <a:r>
              <a:rPr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graphicFrame>
        <p:nvGraphicFramePr>
          <p:cNvPr id="35841" name="Object 1"/>
          <p:cNvGraphicFramePr>
            <a:graphicFrameLocks noChangeAspect="1"/>
          </p:cNvGraphicFramePr>
          <p:nvPr/>
        </p:nvGraphicFramePr>
        <p:xfrm>
          <a:off x="2357422" y="1550980"/>
          <a:ext cx="3235325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2" name="Equation" r:id="rId3" imgW="1587240" imgH="431640" progId="Equation.DSMT4">
                  <p:embed/>
                </p:oleObj>
              </mc:Choice>
              <mc:Fallback>
                <p:oleObj name="Equation" r:id="rId3" imgW="1587240" imgH="43164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1550980"/>
                        <a:ext cx="3235325" cy="877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1009650" y="1200158"/>
            <a:ext cx="13160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(2)  </a:t>
            </a:r>
            <a:r>
              <a:rPr lang="zh-CN" altLang="en-US" sz="2400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性质</a:t>
            </a:r>
          </a:p>
        </p:txBody>
      </p:sp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1516063" y="1804995"/>
            <a:ext cx="493712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①</a:t>
            </a:r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1516063" y="2590808"/>
            <a:ext cx="4937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②</a:t>
            </a: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1509713" y="3451238"/>
            <a:ext cx="65627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③ 当</a:t>
            </a:r>
            <a:r>
              <a:rPr lang="en-US" altLang="zh-CN" sz="2400" b="1" 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400" b="1" 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y</a:t>
            </a:r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是绝对可和的能量信号时，则有</a:t>
            </a: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642938" y="500070"/>
            <a:ext cx="27352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1.  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互相关函数序列</a:t>
            </a:r>
          </a:p>
        </p:txBody>
      </p:sp>
      <p:graphicFrame>
        <p:nvGraphicFramePr>
          <p:cNvPr id="34817" name="Object 1"/>
          <p:cNvGraphicFramePr>
            <a:graphicFrameLocks noChangeAspect="1"/>
          </p:cNvGraphicFramePr>
          <p:nvPr/>
        </p:nvGraphicFramePr>
        <p:xfrm>
          <a:off x="2071670" y="1857364"/>
          <a:ext cx="2097087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1" name="Equation" r:id="rId3" imgW="1028520" imgH="241200" progId="Equation.DSMT4">
                  <p:embed/>
                </p:oleObj>
              </mc:Choice>
              <mc:Fallback>
                <p:oleObj name="Equation" r:id="rId3" imgW="1028520" imgH="2412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70" y="1857364"/>
                        <a:ext cx="2097087" cy="490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9" name="Object 3"/>
          <p:cNvGraphicFramePr>
            <a:graphicFrameLocks noChangeAspect="1"/>
          </p:cNvGraphicFramePr>
          <p:nvPr/>
        </p:nvGraphicFramePr>
        <p:xfrm>
          <a:off x="3759207" y="4289435"/>
          <a:ext cx="18129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2" name="Equation" r:id="rId5" imgW="888840" imgH="279360" progId="Equation.DSMT4">
                  <p:embed/>
                </p:oleObj>
              </mc:Choice>
              <mc:Fallback>
                <p:oleObj name="Equation" r:id="rId5" imgW="888840" imgH="27936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9207" y="4289435"/>
                        <a:ext cx="1812925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2144710" y="2652710"/>
          <a:ext cx="20701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3" name="Equation" r:id="rId7" imgW="1015920" imgH="241200" progId="Equation.DSMT4">
                  <p:embed/>
                </p:oleObj>
              </mc:Choice>
              <mc:Fallback>
                <p:oleObj name="Equation" r:id="rId7" imgW="1015920" imgH="241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0" y="2652710"/>
                        <a:ext cx="2070100" cy="490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1.1  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离散时间信号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——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序列</a:t>
            </a:r>
            <a:endParaRPr lang="zh-CN" altLang="en-US" sz="32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 txBox="1">
            <a:spLocks noChangeArrowheads="1"/>
          </p:cNvSpPr>
          <p:nvPr/>
        </p:nvSpPr>
        <p:spPr bwMode="auto">
          <a:xfrm>
            <a:off x="860425" y="1214438"/>
            <a:ext cx="38989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en-US" altLang="zh-CN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3</a:t>
            </a:r>
            <a:r>
              <a:rPr lang="zh-CN" altLang="en-US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） </a:t>
            </a:r>
            <a:r>
              <a:rPr lang="en-US" altLang="zh-CN" sz="2400" b="1" i="1" dirty="0" err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r</a:t>
            </a:r>
            <a:r>
              <a:rPr lang="en-US" altLang="zh-CN" sz="2400" b="1" i="1" baseline="-25000" dirty="0" err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xy</a:t>
            </a:r>
            <a:r>
              <a:rPr lang="en-US" altLang="zh-CN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m</a:t>
            </a:r>
            <a:r>
              <a:rPr lang="en-US" altLang="zh-CN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中</a:t>
            </a:r>
            <a:r>
              <a:rPr lang="en-US" altLang="zh-CN" sz="2400" b="1" i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m</a:t>
            </a:r>
            <a:r>
              <a:rPr lang="zh-CN" altLang="en-US" sz="2400" b="1" dirty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的有值范围</a:t>
            </a:r>
          </a:p>
        </p:txBody>
      </p:sp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642938" y="466725"/>
            <a:ext cx="27352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1.  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互相关函数序列</a:t>
            </a:r>
          </a:p>
        </p:txBody>
      </p:sp>
      <p:pic>
        <p:nvPicPr>
          <p:cNvPr id="33793" name="Picture 1" descr="E:\DSP程佩青课件\064937-01 数字信号处理教程（第四版）(经典版) 40571-9\CTP\TU\1t8aa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6983" y="1189595"/>
            <a:ext cx="3708421" cy="3525289"/>
          </a:xfrm>
          <a:prstGeom prst="rect">
            <a:avLst/>
          </a:prstGeom>
          <a:noFill/>
        </p:spPr>
      </p:pic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344750" y="3709993"/>
          <a:ext cx="173513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6" name="Equation" r:id="rId4" imgW="850680" imgH="228600" progId="Equation.DSMT4">
                  <p:embed/>
                </p:oleObj>
              </mc:Choice>
              <mc:Fallback>
                <p:oleObj name="Equation" r:id="rId4" imgW="850680" imgH="2286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4750" y="3709993"/>
                        <a:ext cx="1735138" cy="465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273180" y="3709993"/>
            <a:ext cx="862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：</a:t>
            </a:r>
            <a:endParaRPr lang="zh-CN" altLang="en-US" sz="24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344750" y="4424373"/>
          <a:ext cx="18034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7" name="Equation" r:id="rId6" imgW="863280" imgH="241200" progId="Equation.DSMT4">
                  <p:embed/>
                </p:oleObj>
              </mc:Choice>
              <mc:Fallback>
                <p:oleObj name="Equation" r:id="rId6" imgW="86328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4750" y="4424373"/>
                        <a:ext cx="1803400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304931" y="4446602"/>
            <a:ext cx="862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y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：</a:t>
            </a:r>
            <a:endParaRPr lang="zh-CN" altLang="en-US" sz="2400" dirty="0"/>
          </a:p>
        </p:txBody>
      </p:sp>
      <p:sp>
        <p:nvSpPr>
          <p:cNvPr id="14" name="TextBox 13"/>
          <p:cNvSpPr txBox="1"/>
          <p:nvPr/>
        </p:nvSpPr>
        <p:spPr bwMode="auto">
          <a:xfrm>
            <a:off x="1272145" y="5105111"/>
            <a:ext cx="942887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 err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r</a:t>
            </a:r>
            <a:r>
              <a:rPr lang="en-US" altLang="zh-CN" sz="2400" b="1" i="1" baseline="-25000" dirty="0" err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xy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m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endParaRPr lang="zh-CN" altLang="en-US" sz="2400" b="1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2416188" y="5202254"/>
          <a:ext cx="4084638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8" name="Equation" r:id="rId8" imgW="1955520" imgH="279360" progId="Equation.DSMT4">
                  <p:embed/>
                </p:oleObj>
              </mc:Choice>
              <mc:Fallback>
                <p:oleObj name="Equation" r:id="rId8" imgW="1955520" imgH="27936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6188" y="5202254"/>
                        <a:ext cx="4084638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 txBox="1">
            <a:spLocks noChangeArrowheads="1"/>
          </p:cNvSpPr>
          <p:nvPr/>
        </p:nvSpPr>
        <p:spPr bwMode="auto">
          <a:xfrm>
            <a:off x="860425" y="1214438"/>
            <a:ext cx="4648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4</a:t>
            </a:r>
            <a:r>
              <a:rPr lang="zh-CN" altLang="en-US" sz="240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）</a:t>
            </a:r>
            <a:r>
              <a:rPr lang="zh-CN" altLang="en-US" sz="24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用卷积运算来表示相关运算</a:t>
            </a:r>
          </a:p>
        </p:txBody>
      </p:sp>
      <p:sp>
        <p:nvSpPr>
          <p:cNvPr id="3" name="TextBox 11"/>
          <p:cNvSpPr txBox="1">
            <a:spLocks noChangeArrowheads="1"/>
          </p:cNvSpPr>
          <p:nvPr/>
        </p:nvSpPr>
        <p:spPr bwMode="auto">
          <a:xfrm>
            <a:off x="642938" y="466725"/>
            <a:ext cx="27352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1.  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互相关函数序列</a:t>
            </a:r>
          </a:p>
        </p:txBody>
      </p:sp>
      <p:graphicFrame>
        <p:nvGraphicFramePr>
          <p:cNvPr id="32769" name="Object 1"/>
          <p:cNvGraphicFramePr>
            <a:graphicFrameLocks noChangeAspect="1"/>
          </p:cNvGraphicFramePr>
          <p:nvPr/>
        </p:nvGraphicFramePr>
        <p:xfrm>
          <a:off x="1714480" y="2143116"/>
          <a:ext cx="3235325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2" name="Equation" r:id="rId3" imgW="1587240" imgH="431640" progId="Equation.DSMT4">
                  <p:embed/>
                </p:oleObj>
              </mc:Choice>
              <mc:Fallback>
                <p:oleObj name="Equation" r:id="rId3" imgW="1587240" imgH="43164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480" y="2143116"/>
                        <a:ext cx="3235325" cy="877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2571736" y="3286124"/>
          <a:ext cx="3036888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3" name="Equation" r:id="rId5" imgW="1409400" imgH="431640" progId="Equation.DSMT4">
                  <p:embed/>
                </p:oleObj>
              </mc:Choice>
              <mc:Fallback>
                <p:oleObj name="Equation" r:id="rId5" imgW="1409400" imgH="431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36" y="3286124"/>
                        <a:ext cx="3036888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2571736" y="4572008"/>
          <a:ext cx="2078037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4" name="Equation" r:id="rId7" imgW="965160" imgH="203040" progId="Equation.DSMT4">
                  <p:embed/>
                </p:oleObj>
              </mc:Choice>
              <mc:Fallback>
                <p:oleObj name="Equation" r:id="rId7" imgW="965160" imgH="2030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36" y="4572008"/>
                        <a:ext cx="2078037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 txBox="1">
            <a:spLocks noChangeArrowheads="1"/>
          </p:cNvSpPr>
          <p:nvPr/>
        </p:nvSpPr>
        <p:spPr bwMode="auto">
          <a:xfrm>
            <a:off x="860425" y="1214438"/>
            <a:ext cx="15700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en-US" altLang="zh-CN" sz="2400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1</a:t>
            </a:r>
            <a:r>
              <a:rPr lang="zh-CN" altLang="en-US" sz="2400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）定义</a:t>
            </a:r>
            <a:endParaRPr lang="zh-CN" altLang="en-US" sz="2400" b="1">
              <a:solidFill>
                <a:srgbClr val="000066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TextBox 11"/>
          <p:cNvSpPr txBox="1">
            <a:spLocks noChangeArrowheads="1"/>
          </p:cNvSpPr>
          <p:nvPr/>
        </p:nvSpPr>
        <p:spPr bwMode="auto">
          <a:xfrm>
            <a:off x="642938" y="466725"/>
            <a:ext cx="27352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2.  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自相关函数序列</a:t>
            </a:r>
          </a:p>
        </p:txBody>
      </p:sp>
      <p:graphicFrame>
        <p:nvGraphicFramePr>
          <p:cNvPr id="31745" name="Object 1"/>
          <p:cNvGraphicFramePr>
            <a:graphicFrameLocks noChangeAspect="1"/>
          </p:cNvGraphicFramePr>
          <p:nvPr/>
        </p:nvGraphicFramePr>
        <p:xfrm>
          <a:off x="1714480" y="1928802"/>
          <a:ext cx="3209925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7" name="Equation" r:id="rId3" imgW="1574640" imgH="431640" progId="Equation.DSMT4">
                  <p:embed/>
                </p:oleObj>
              </mc:Choice>
              <mc:Fallback>
                <p:oleObj name="Equation" r:id="rId3" imgW="1574640" imgH="43164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480" y="1928802"/>
                        <a:ext cx="3209925" cy="877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2559017" y="3143251"/>
          <a:ext cx="207803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8" name="Equation" r:id="rId5" imgW="965160" imgH="203040" progId="Equation.DSMT4">
                  <p:embed/>
                </p:oleObj>
              </mc:Choice>
              <mc:Fallback>
                <p:oleObj name="Equation" r:id="rId5" imgW="965160" imgH="2030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017" y="3143251"/>
                        <a:ext cx="2078038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1009650" y="1128713"/>
            <a:ext cx="13160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(2)  </a:t>
            </a:r>
            <a:r>
              <a:rPr lang="zh-CN" altLang="en-US" sz="2400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性质</a:t>
            </a:r>
          </a:p>
        </p:txBody>
      </p:sp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1516063" y="1733550"/>
            <a:ext cx="493712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①</a:t>
            </a:r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1516063" y="2736856"/>
            <a:ext cx="4937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②</a:t>
            </a: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1509713" y="3879859"/>
            <a:ext cx="52006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③ 若</a:t>
            </a:r>
            <a:r>
              <a:rPr lang="en-US" altLang="zh-CN" sz="2400" b="1" 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 是绝对可和的能量信号，有</a:t>
            </a:r>
          </a:p>
        </p:txBody>
      </p:sp>
      <p:sp>
        <p:nvSpPr>
          <p:cNvPr id="6" name="TextBox 11"/>
          <p:cNvSpPr txBox="1">
            <a:spLocks noChangeArrowheads="1"/>
          </p:cNvSpPr>
          <p:nvPr/>
        </p:nvSpPr>
        <p:spPr bwMode="auto">
          <a:xfrm>
            <a:off x="642938" y="428625"/>
            <a:ext cx="27352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2.  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自相关函数序列</a:t>
            </a:r>
          </a:p>
        </p:txBody>
      </p:sp>
      <p:graphicFrame>
        <p:nvGraphicFramePr>
          <p:cNvPr id="30721" name="Object 1"/>
          <p:cNvGraphicFramePr>
            <a:graphicFrameLocks noChangeAspect="1"/>
          </p:cNvGraphicFramePr>
          <p:nvPr/>
        </p:nvGraphicFramePr>
        <p:xfrm>
          <a:off x="2143108" y="1857364"/>
          <a:ext cx="207168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4" name="Equation" r:id="rId3" imgW="1015920" imgH="228600" progId="Equation.DSMT4">
                  <p:embed/>
                </p:oleObj>
              </mc:Choice>
              <mc:Fallback>
                <p:oleObj name="Equation" r:id="rId3" imgW="1015920" imgH="2286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08" y="1857364"/>
                        <a:ext cx="2071687" cy="465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2143108" y="2574923"/>
          <a:ext cx="3394075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5" name="Equation" r:id="rId5" imgW="1663560" imgH="431640" progId="Equation.DSMT4">
                  <p:embed/>
                </p:oleObj>
              </mc:Choice>
              <mc:Fallback>
                <p:oleObj name="Equation" r:id="rId5" imgW="1663560" imgH="431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08" y="2574923"/>
                        <a:ext cx="3394075" cy="877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3"/>
          <p:cNvGraphicFramePr>
            <a:graphicFrameLocks noChangeAspect="1"/>
          </p:cNvGraphicFramePr>
          <p:nvPr/>
        </p:nvGraphicFramePr>
        <p:xfrm>
          <a:off x="2428860" y="4646625"/>
          <a:ext cx="18129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6" name="Equation" r:id="rId7" imgW="888840" imgH="279360" progId="Equation.DSMT4">
                  <p:embed/>
                </p:oleObj>
              </mc:Choice>
              <mc:Fallback>
                <p:oleObj name="Equation" r:id="rId7" imgW="888840" imgH="27936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60" y="4646625"/>
                        <a:ext cx="1812925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642938" y="609600"/>
            <a:ext cx="42814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3.  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相关和卷积的物理含义不同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000125" y="1285875"/>
            <a:ext cx="7300396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相关函数只表示两个信号之间的相关性（相似性），</a:t>
            </a:r>
            <a:endParaRPr lang="en-US" altLang="zh-CN" sz="2400" b="1" dirty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而</a:t>
            </a:r>
            <a:r>
              <a:rPr lang="zh-CN" altLang="en-US" sz="2400" b="1" dirty="0">
                <a:solidFill>
                  <a:srgbClr val="006600"/>
                </a:solidFill>
                <a:latin typeface="楷体_GB2312" pitchFamily="49" charset="-122"/>
                <a:ea typeface="楷体_GB2312" pitchFamily="49" charset="-122"/>
              </a:rPr>
              <a:t>卷积则表示信号通过系统的一种运算，</a:t>
            </a:r>
            <a:endParaRPr lang="en-US" altLang="zh-CN" sz="2400" b="1" dirty="0">
              <a:solidFill>
                <a:srgbClr val="0066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两者是完全不同的物理含义。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642938" y="609600"/>
            <a:ext cx="33543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4.  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功率信号的相关函数</a:t>
            </a:r>
          </a:p>
        </p:txBody>
      </p:sp>
      <p:pic>
        <p:nvPicPr>
          <p:cNvPr id="3" name="图片 78" descr="D:\CAI包含Matlab\CAI\DspMCAI\hbook\1.1.files\image06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285875"/>
            <a:ext cx="4287838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79" descr="D:\CAI包含Matlab\CAI\DspMCAI\hbook\1.1.files\image06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38" y="2357438"/>
            <a:ext cx="4071937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80" descr="D:\CAI包含Matlab\CAI\DspMCAI\hbook\1.1.files\image06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38" y="3786188"/>
            <a:ext cx="3074987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81" descr="D:\CAI包含Matlab\CAI\DspMCAI\hbook\1.1.files\image06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438" y="3714750"/>
            <a:ext cx="3057525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圆角矩形标注 6"/>
          <p:cNvSpPr/>
          <p:nvPr/>
        </p:nvSpPr>
        <p:spPr>
          <a:xfrm>
            <a:off x="1000125" y="3643313"/>
            <a:ext cx="6858000" cy="1071562"/>
          </a:xfrm>
          <a:prstGeom prst="wedgeRoundRectCallout">
            <a:avLst>
              <a:gd name="adj1" fmla="val 47314"/>
              <a:gd name="adj2" fmla="val -140560"/>
              <a:gd name="adj3" fmla="val 16667"/>
            </a:avLst>
          </a:prstGeom>
          <a:noFill/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6786563" y="2143125"/>
            <a:ext cx="1422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周期信号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857224" y="357166"/>
            <a:ext cx="5379999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例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1.7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：设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)=2</a:t>
            </a:r>
            <a:r>
              <a:rPr lang="en-US" altLang="zh-CN" sz="2400" b="1" i="1" baseline="30000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baseline="30000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+1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R</a:t>
            </a:r>
            <a:r>
              <a:rPr lang="en-US" altLang="zh-CN" sz="2400" b="1" baseline="-25000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4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),    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y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)=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nR</a:t>
            </a:r>
            <a:r>
              <a:rPr lang="en-US" altLang="zh-CN" sz="2400" b="1" baseline="-25000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5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),</a:t>
            </a: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                 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求互相关序列</a:t>
            </a:r>
            <a:r>
              <a:rPr lang="en-US" altLang="zh-CN" sz="2400" b="1" i="1" dirty="0" err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r</a:t>
            </a:r>
            <a:r>
              <a:rPr lang="en-US" altLang="zh-CN" sz="2400" b="1" i="1" baseline="-25000" dirty="0" err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xy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m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。</a:t>
            </a: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857224" y="2143116"/>
            <a:ext cx="7452681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解：</a:t>
            </a:r>
            <a:endParaRPr lang="en-US" altLang="zh-CN" sz="2400" b="1" dirty="0" smtClean="0">
              <a:latin typeface="Times New Roman" pitchFamily="18" charset="0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      由于此两序列长度很短，可直接表示为以下实序列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       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)=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｛</a:t>
            </a:r>
            <a:r>
              <a:rPr lang="en-US" altLang="zh-CN" sz="2400" b="1" u="sng" dirty="0" smtClean="0">
                <a:solidFill>
                  <a:srgbClr val="C00000"/>
                </a:solidFill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4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8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16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｝，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y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)=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｛</a:t>
            </a:r>
            <a:r>
              <a:rPr lang="en-US" altLang="zh-CN" sz="2400" b="1" u="sng" dirty="0" smtClean="0">
                <a:solidFill>
                  <a:srgbClr val="C00000"/>
                </a:solidFill>
                <a:latin typeface="Times New Roman" pitchFamily="18" charset="0"/>
                <a:ea typeface="楷体_GB2312" pitchFamily="49" charset="-122"/>
              </a:rPr>
              <a:t>1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3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4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5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｝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428728" y="4714884"/>
            <a:ext cx="656301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 err="1" smtClean="0">
                <a:latin typeface="Times New Roman" pitchFamily="18" charset="0"/>
                <a:ea typeface="楷体_GB2312" pitchFamily="49" charset="-122"/>
              </a:rPr>
              <a:t>r</a:t>
            </a:r>
            <a:r>
              <a:rPr lang="en-US" altLang="zh-CN" sz="2400" b="1" i="1" baseline="-25000" dirty="0" err="1" smtClean="0">
                <a:latin typeface="Times New Roman" pitchFamily="18" charset="0"/>
                <a:ea typeface="楷体_GB2312" pitchFamily="49" charset="-122"/>
              </a:rPr>
              <a:t>xy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latin typeface="Times New Roman" pitchFamily="18" charset="0"/>
                <a:ea typeface="楷体_GB2312" pitchFamily="49" charset="-122"/>
              </a:rPr>
              <a:t>m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)=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｛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10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28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62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128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400" b="1" u="sng" dirty="0" smtClean="0">
                <a:solidFill>
                  <a:srgbClr val="C00000"/>
                </a:solidFill>
                <a:latin typeface="Times New Roman" pitchFamily="18" charset="0"/>
                <a:ea typeface="楷体_GB2312" pitchFamily="49" charset="-122"/>
              </a:rPr>
              <a:t>98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68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40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16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｝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285852" y="4000504"/>
            <a:ext cx="1422184" cy="57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由公式得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:\DSP程佩青课件\064937-01 数字信号处理教程（第四版）(经典版) 40571-9\CTP\TU\1t8b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44" y="1643050"/>
            <a:ext cx="4714908" cy="4473394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642910" y="428604"/>
            <a:ext cx="7500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例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1.8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：已知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)=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a</a:t>
            </a:r>
            <a:r>
              <a:rPr lang="en-US" altLang="zh-CN" sz="2400" b="1" i="1" baseline="30000" dirty="0" err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i="1" dirty="0" err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R</a:t>
            </a:r>
            <a:r>
              <a:rPr lang="en-US" altLang="zh-CN" sz="2400" b="1" i="1" baseline="-25000" dirty="0" err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),  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求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的自相关序列。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785786" y="1428736"/>
            <a:ext cx="803425" cy="57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解：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714375" y="428625"/>
            <a:ext cx="35702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五、几种常用的典型序列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857250" y="1285860"/>
            <a:ext cx="325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⑴. 单位抽样序列</a:t>
            </a:r>
          </a:p>
        </p:txBody>
      </p:sp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4930775" y="2639997"/>
            <a:ext cx="2971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_GB2312" pitchFamily="49" charset="-122"/>
              <a:ea typeface="MS Mincho" pitchFamily="49" charset="-128"/>
            </a:endParaRP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 flipH="1" flipV="1">
            <a:off x="6149975" y="1358885"/>
            <a:ext cx="0" cy="1290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_GB2312" pitchFamily="49" charset="-122"/>
              <a:ea typeface="MS Mincho" pitchFamily="49" charset="-128"/>
            </a:endParaRPr>
          </a:p>
        </p:txBody>
      </p:sp>
      <p:sp>
        <p:nvSpPr>
          <p:cNvPr id="6" name="Line 12"/>
          <p:cNvSpPr>
            <a:spLocks noChangeShapeType="1"/>
          </p:cNvSpPr>
          <p:nvPr/>
        </p:nvSpPr>
        <p:spPr bwMode="auto">
          <a:xfrm flipH="1" flipV="1">
            <a:off x="6149975" y="1892285"/>
            <a:ext cx="0" cy="739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oval" w="sm" len="sm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_GB2312" pitchFamily="49" charset="-122"/>
              <a:ea typeface="MS Mincho" pitchFamily="49" charset="-128"/>
            </a:endParaRPr>
          </a:p>
        </p:txBody>
      </p:sp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5995988" y="2549510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楷体_GB2312" pitchFamily="49" charset="-122"/>
                <a:ea typeface="MS Mincho" pitchFamily="49" charset="-128"/>
              </a:rPr>
              <a:t>0</a:t>
            </a: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6376988" y="2549510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楷体_GB2312" pitchFamily="49" charset="-122"/>
                <a:ea typeface="MS Mincho" pitchFamily="49" charset="-128"/>
              </a:rPr>
              <a:t>1</a:t>
            </a: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6804025" y="2578085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楷体_GB2312" pitchFamily="49" charset="-122"/>
                <a:ea typeface="MS Mincho" pitchFamily="49" charset="-128"/>
              </a:rPr>
              <a:t>2</a:t>
            </a: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5538788" y="2549510"/>
            <a:ext cx="4921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楷体_GB2312" pitchFamily="49" charset="-122"/>
                <a:ea typeface="MS Mincho" pitchFamily="49" charset="-128"/>
              </a:rPr>
              <a:t>-1</a:t>
            </a:r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6149975" y="1663685"/>
            <a:ext cx="3000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1</a:t>
            </a:r>
          </a:p>
        </p:txBody>
      </p:sp>
      <p:sp>
        <p:nvSpPr>
          <p:cNvPr id="12" name="Oval 26"/>
          <p:cNvSpPr>
            <a:spLocks noChangeArrowheads="1"/>
          </p:cNvSpPr>
          <p:nvPr/>
        </p:nvSpPr>
        <p:spPr bwMode="auto">
          <a:xfrm>
            <a:off x="5311775" y="259713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b="1">
              <a:latin typeface="楷体_GB2312" pitchFamily="49" charset="-122"/>
              <a:ea typeface="MS Mincho" pitchFamily="49" charset="-128"/>
            </a:endParaRPr>
          </a:p>
        </p:txBody>
      </p:sp>
      <p:sp>
        <p:nvSpPr>
          <p:cNvPr id="13" name="Oval 27"/>
          <p:cNvSpPr>
            <a:spLocks noChangeArrowheads="1"/>
          </p:cNvSpPr>
          <p:nvPr/>
        </p:nvSpPr>
        <p:spPr bwMode="auto">
          <a:xfrm>
            <a:off x="6911975" y="259713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b="1">
              <a:latin typeface="楷体_GB2312" pitchFamily="49" charset="-122"/>
              <a:ea typeface="MS Mincho" pitchFamily="49" charset="-128"/>
            </a:endParaRPr>
          </a:p>
        </p:txBody>
      </p:sp>
      <p:sp>
        <p:nvSpPr>
          <p:cNvPr id="14" name="Text Box 28"/>
          <p:cNvSpPr txBox="1">
            <a:spLocks noChangeArrowheads="1"/>
          </p:cNvSpPr>
          <p:nvPr/>
        </p:nvSpPr>
        <p:spPr bwMode="auto">
          <a:xfrm>
            <a:off x="7185025" y="2563797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楷体_GB2312" pitchFamily="49" charset="-122"/>
                <a:ea typeface="MS Mincho" pitchFamily="49" charset="-128"/>
              </a:rPr>
              <a:t>3</a:t>
            </a:r>
          </a:p>
        </p:txBody>
      </p:sp>
      <p:sp>
        <p:nvSpPr>
          <p:cNvPr id="15" name="Text Box 29"/>
          <p:cNvSpPr txBox="1">
            <a:spLocks noChangeArrowheads="1"/>
          </p:cNvSpPr>
          <p:nvPr/>
        </p:nvSpPr>
        <p:spPr bwMode="auto">
          <a:xfrm>
            <a:off x="5102225" y="2563797"/>
            <a:ext cx="4921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楷体_GB2312" pitchFamily="49" charset="-122"/>
                <a:ea typeface="MS Mincho" pitchFamily="49" charset="-128"/>
              </a:rPr>
              <a:t>-2</a:t>
            </a:r>
          </a:p>
        </p:txBody>
      </p:sp>
      <p:sp>
        <p:nvSpPr>
          <p:cNvPr id="16" name="Oval 31"/>
          <p:cNvSpPr>
            <a:spLocks noChangeArrowheads="1"/>
          </p:cNvSpPr>
          <p:nvPr/>
        </p:nvSpPr>
        <p:spPr bwMode="auto">
          <a:xfrm>
            <a:off x="5692775" y="257808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b="1">
              <a:latin typeface="楷体_GB2312" pitchFamily="49" charset="-122"/>
              <a:ea typeface="MS Mincho" pitchFamily="49" charset="-128"/>
            </a:endParaRPr>
          </a:p>
        </p:txBody>
      </p:sp>
      <p:sp>
        <p:nvSpPr>
          <p:cNvPr id="17" name="Oval 32"/>
          <p:cNvSpPr>
            <a:spLocks noChangeArrowheads="1"/>
          </p:cNvSpPr>
          <p:nvPr/>
        </p:nvSpPr>
        <p:spPr bwMode="auto">
          <a:xfrm>
            <a:off x="6530975" y="257808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b="1">
              <a:latin typeface="楷体_GB2312" pitchFamily="49" charset="-122"/>
              <a:ea typeface="MS Mincho" pitchFamily="49" charset="-128"/>
            </a:endParaRPr>
          </a:p>
        </p:txBody>
      </p:sp>
      <p:sp>
        <p:nvSpPr>
          <p:cNvPr id="18" name="Oval 34"/>
          <p:cNvSpPr>
            <a:spLocks noChangeArrowheads="1"/>
          </p:cNvSpPr>
          <p:nvPr/>
        </p:nvSpPr>
        <p:spPr bwMode="auto">
          <a:xfrm>
            <a:off x="7292975" y="257808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b="1">
              <a:latin typeface="楷体_GB2312" pitchFamily="49" charset="-122"/>
              <a:ea typeface="MS Mincho" pitchFamily="49" charset="-128"/>
            </a:endParaRP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372222"/>
              </p:ext>
            </p:extLst>
          </p:nvPr>
        </p:nvGraphicFramePr>
        <p:xfrm>
          <a:off x="1357725" y="2000240"/>
          <a:ext cx="2750360" cy="1000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9" name="Equation" r:id="rId3" imgW="1257120" imgH="457200" progId="Equation.DSMT4">
                  <p:embed/>
                </p:oleObj>
              </mc:Choice>
              <mc:Fallback>
                <p:oleObj name="Equation" r:id="rId3" imgW="125712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725" y="2000240"/>
                        <a:ext cx="2750360" cy="10001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/>
        </p:nvGraphicFramePr>
        <p:xfrm>
          <a:off x="6208713" y="1285860"/>
          <a:ext cx="500062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0" name="Equation" r:id="rId5" imgW="317160" imgH="203040" progId="Equation.DSMT4">
                  <p:embed/>
                </p:oleObj>
              </mc:Choice>
              <mc:Fallback>
                <p:oleObj name="Equation" r:id="rId5" imgW="31716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8713" y="1285860"/>
                        <a:ext cx="500062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6"/>
          <p:cNvGraphicFramePr>
            <a:graphicFrameLocks noChangeAspect="1"/>
          </p:cNvGraphicFramePr>
          <p:nvPr/>
        </p:nvGraphicFramePr>
        <p:xfrm>
          <a:off x="7923213" y="2535222"/>
          <a:ext cx="220662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name="Equation" r:id="rId7" imgW="126720" imgH="139680" progId="Equation.DSMT4">
                  <p:embed/>
                </p:oleObj>
              </mc:Choice>
              <mc:Fallback>
                <p:oleObj name="Equation" r:id="rId7" imgW="126720" imgH="1396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3213" y="2535222"/>
                        <a:ext cx="220662" cy="24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35"/>
          <p:cNvSpPr txBox="1">
            <a:spLocks noChangeArrowheads="1"/>
          </p:cNvSpPr>
          <p:nvPr/>
        </p:nvSpPr>
        <p:spPr bwMode="auto">
          <a:xfrm>
            <a:off x="865188" y="3717940"/>
            <a:ext cx="3036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⑵.  单位阶跃序列</a:t>
            </a:r>
          </a:p>
        </p:txBody>
      </p:sp>
      <p:sp>
        <p:nvSpPr>
          <p:cNvPr id="23" name="Text Box 36"/>
          <p:cNvSpPr txBox="1">
            <a:spLocks noChangeArrowheads="1"/>
          </p:cNvSpPr>
          <p:nvPr/>
        </p:nvSpPr>
        <p:spPr bwMode="auto">
          <a:xfrm>
            <a:off x="1500188" y="4575190"/>
            <a:ext cx="9653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u</a:t>
            </a:r>
            <a:r>
              <a:rPr lang="en-US" altLang="zh-CN" sz="2400" dirty="0" smtClean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(</a:t>
            </a:r>
            <a:r>
              <a:rPr lang="en-US" altLang="zh-CN" sz="2400" i="1" dirty="0" smtClean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400" dirty="0" smtClean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) 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=</a:t>
            </a:r>
            <a:endParaRPr lang="en-US" altLang="zh-CN" sz="24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4" name="AutoShape 37"/>
          <p:cNvSpPr>
            <a:spLocks/>
          </p:cNvSpPr>
          <p:nvPr/>
        </p:nvSpPr>
        <p:spPr bwMode="auto">
          <a:xfrm>
            <a:off x="2419350" y="4460890"/>
            <a:ext cx="152400" cy="685800"/>
          </a:xfrm>
          <a:prstGeom prst="leftBrace">
            <a:avLst>
              <a:gd name="adj1" fmla="val 37500"/>
              <a:gd name="adj2" fmla="val 50000"/>
            </a:avLst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5" name="Text Box 38"/>
          <p:cNvSpPr txBox="1">
            <a:spLocks noChangeArrowheads="1"/>
          </p:cNvSpPr>
          <p:nvPr/>
        </p:nvSpPr>
        <p:spPr bwMode="auto">
          <a:xfrm>
            <a:off x="2571750" y="4335477"/>
            <a:ext cx="13573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dirty="0">
                <a:latin typeface="Times New Roman" pitchFamily="18" charset="0"/>
                <a:ea typeface="楷体_GB2312" pitchFamily="49" charset="-122"/>
              </a:rPr>
              <a:t>1，</a:t>
            </a:r>
            <a:r>
              <a:rPr lang="en-US" altLang="zh-CN" sz="2400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 0</a:t>
            </a:r>
          </a:p>
        </p:txBody>
      </p:sp>
      <p:sp>
        <p:nvSpPr>
          <p:cNvPr id="26" name="Text Box 39"/>
          <p:cNvSpPr txBox="1">
            <a:spLocks noChangeArrowheads="1"/>
          </p:cNvSpPr>
          <p:nvPr/>
        </p:nvSpPr>
        <p:spPr bwMode="auto">
          <a:xfrm>
            <a:off x="2571750" y="4860940"/>
            <a:ext cx="12985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dirty="0">
                <a:latin typeface="Times New Roman" pitchFamily="18" charset="0"/>
                <a:ea typeface="楷体_GB2312" pitchFamily="49" charset="-122"/>
              </a:rPr>
              <a:t>0，</a:t>
            </a:r>
            <a:r>
              <a:rPr lang="en-US" altLang="zh-CN" sz="2400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 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0</a:t>
            </a:r>
          </a:p>
        </p:txBody>
      </p:sp>
      <p:sp>
        <p:nvSpPr>
          <p:cNvPr id="27" name="Line 40"/>
          <p:cNvSpPr>
            <a:spLocks noChangeShapeType="1"/>
          </p:cNvSpPr>
          <p:nvPr/>
        </p:nvSpPr>
        <p:spPr bwMode="auto">
          <a:xfrm>
            <a:off x="4929188" y="5102240"/>
            <a:ext cx="2971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28" name="Line 41"/>
          <p:cNvSpPr>
            <a:spLocks noChangeShapeType="1"/>
          </p:cNvSpPr>
          <p:nvPr/>
        </p:nvSpPr>
        <p:spPr bwMode="auto">
          <a:xfrm flipH="1" flipV="1">
            <a:off x="6148388" y="3821127"/>
            <a:ext cx="0" cy="12906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7824788" y="4826015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n</a:t>
            </a:r>
          </a:p>
        </p:txBody>
      </p:sp>
      <p:sp>
        <p:nvSpPr>
          <p:cNvPr id="30" name="Text Box 43"/>
          <p:cNvSpPr txBox="1">
            <a:spLocks noChangeArrowheads="1"/>
          </p:cNvSpPr>
          <p:nvPr/>
        </p:nvSpPr>
        <p:spPr bwMode="auto">
          <a:xfrm>
            <a:off x="6172200" y="3717940"/>
            <a:ext cx="6976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i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u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)</a:t>
            </a:r>
          </a:p>
        </p:txBody>
      </p:sp>
      <p:sp>
        <p:nvSpPr>
          <p:cNvPr id="31" name="Line 44"/>
          <p:cNvSpPr>
            <a:spLocks noChangeShapeType="1"/>
          </p:cNvSpPr>
          <p:nvPr/>
        </p:nvSpPr>
        <p:spPr bwMode="auto">
          <a:xfrm flipH="1" flipV="1">
            <a:off x="6148388" y="4354527"/>
            <a:ext cx="0" cy="739775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oval" w="sm" len="sm"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32" name="Text Box 45"/>
          <p:cNvSpPr txBox="1">
            <a:spLocks noChangeArrowheads="1"/>
          </p:cNvSpPr>
          <p:nvPr/>
        </p:nvSpPr>
        <p:spPr bwMode="auto">
          <a:xfrm>
            <a:off x="5994400" y="5011752"/>
            <a:ext cx="338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0</a:t>
            </a:r>
          </a:p>
        </p:txBody>
      </p:sp>
      <p:sp>
        <p:nvSpPr>
          <p:cNvPr id="33" name="Text Box 46"/>
          <p:cNvSpPr txBox="1">
            <a:spLocks noChangeArrowheads="1"/>
          </p:cNvSpPr>
          <p:nvPr/>
        </p:nvSpPr>
        <p:spPr bwMode="auto">
          <a:xfrm>
            <a:off x="6375400" y="5040327"/>
            <a:ext cx="338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34" name="Text Box 47"/>
          <p:cNvSpPr txBox="1">
            <a:spLocks noChangeArrowheads="1"/>
          </p:cNvSpPr>
          <p:nvPr/>
        </p:nvSpPr>
        <p:spPr bwMode="auto">
          <a:xfrm>
            <a:off x="6759575" y="5040327"/>
            <a:ext cx="338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2</a:t>
            </a:r>
          </a:p>
        </p:txBody>
      </p:sp>
      <p:sp>
        <p:nvSpPr>
          <p:cNvPr id="35" name="Text Box 48"/>
          <p:cNvSpPr txBox="1">
            <a:spLocks noChangeArrowheads="1"/>
          </p:cNvSpPr>
          <p:nvPr/>
        </p:nvSpPr>
        <p:spPr bwMode="auto">
          <a:xfrm>
            <a:off x="5537200" y="5011752"/>
            <a:ext cx="4413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-1</a:t>
            </a:r>
          </a:p>
        </p:txBody>
      </p:sp>
      <p:sp>
        <p:nvSpPr>
          <p:cNvPr id="36" name="Text Box 49"/>
          <p:cNvSpPr txBox="1">
            <a:spLocks noChangeArrowheads="1"/>
          </p:cNvSpPr>
          <p:nvPr/>
        </p:nvSpPr>
        <p:spPr bwMode="auto">
          <a:xfrm>
            <a:off x="5788025" y="4125927"/>
            <a:ext cx="338138" cy="460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37" name="Oval 50"/>
          <p:cNvSpPr>
            <a:spLocks noChangeArrowheads="1"/>
          </p:cNvSpPr>
          <p:nvPr/>
        </p:nvSpPr>
        <p:spPr bwMode="auto">
          <a:xfrm>
            <a:off x="5310188" y="5040327"/>
            <a:ext cx="76200" cy="76200"/>
          </a:xfrm>
          <a:prstGeom prst="ellipse">
            <a:avLst/>
          </a:prstGeom>
          <a:solidFill>
            <a:srgbClr val="006600"/>
          </a:solidFill>
          <a:ln w="952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8" name="Text Box 52"/>
          <p:cNvSpPr txBox="1">
            <a:spLocks noChangeArrowheads="1"/>
          </p:cNvSpPr>
          <p:nvPr/>
        </p:nvSpPr>
        <p:spPr bwMode="auto">
          <a:xfrm>
            <a:off x="7140575" y="5040327"/>
            <a:ext cx="338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3</a:t>
            </a:r>
          </a:p>
        </p:txBody>
      </p:sp>
      <p:sp>
        <p:nvSpPr>
          <p:cNvPr id="39" name="Text Box 53"/>
          <p:cNvSpPr txBox="1">
            <a:spLocks noChangeArrowheads="1"/>
          </p:cNvSpPr>
          <p:nvPr/>
        </p:nvSpPr>
        <p:spPr bwMode="auto">
          <a:xfrm>
            <a:off x="5102225" y="5026040"/>
            <a:ext cx="4413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-2</a:t>
            </a:r>
          </a:p>
        </p:txBody>
      </p:sp>
      <p:sp>
        <p:nvSpPr>
          <p:cNvPr id="40" name="Oval 54"/>
          <p:cNvSpPr>
            <a:spLocks noChangeArrowheads="1"/>
          </p:cNvSpPr>
          <p:nvPr/>
        </p:nvSpPr>
        <p:spPr bwMode="auto">
          <a:xfrm>
            <a:off x="5691188" y="5040327"/>
            <a:ext cx="76200" cy="76200"/>
          </a:xfrm>
          <a:prstGeom prst="ellipse">
            <a:avLst/>
          </a:prstGeom>
          <a:solidFill>
            <a:srgbClr val="006600"/>
          </a:solidFill>
          <a:ln w="952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1" name="Line 57"/>
          <p:cNvSpPr>
            <a:spLocks noChangeShapeType="1"/>
          </p:cNvSpPr>
          <p:nvPr/>
        </p:nvSpPr>
        <p:spPr bwMode="auto">
          <a:xfrm flipH="1" flipV="1">
            <a:off x="6530975" y="4354527"/>
            <a:ext cx="0" cy="739775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oval" w="sm" len="sm"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42" name="Line 58"/>
          <p:cNvSpPr>
            <a:spLocks noChangeShapeType="1"/>
          </p:cNvSpPr>
          <p:nvPr/>
        </p:nvSpPr>
        <p:spPr bwMode="auto">
          <a:xfrm flipH="1" flipV="1">
            <a:off x="6911975" y="4354527"/>
            <a:ext cx="0" cy="739775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oval" w="sm" len="sm"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43" name="Line 59"/>
          <p:cNvSpPr>
            <a:spLocks noChangeShapeType="1"/>
          </p:cNvSpPr>
          <p:nvPr/>
        </p:nvSpPr>
        <p:spPr bwMode="auto">
          <a:xfrm flipH="1" flipV="1">
            <a:off x="7292975" y="4354527"/>
            <a:ext cx="0" cy="739775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oval" w="sm" len="sm"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44" name="Text Box 60"/>
          <p:cNvSpPr txBox="1">
            <a:spLocks noChangeArrowheads="1"/>
          </p:cNvSpPr>
          <p:nvPr/>
        </p:nvSpPr>
        <p:spPr bwMode="auto">
          <a:xfrm>
            <a:off x="7362825" y="4292615"/>
            <a:ext cx="4921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…</a:t>
            </a:r>
            <a:endParaRPr lang="zh-CN" altLang="en-US" sz="2400" b="1">
              <a:latin typeface="Times New Roman" pitchFamily="18" charset="0"/>
              <a:ea typeface="楷体_GB2312" pitchFamily="49" charset="-122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45" name="左大括号 44"/>
          <p:cNvSpPr/>
          <p:nvPr/>
        </p:nvSpPr>
        <p:spPr>
          <a:xfrm>
            <a:off x="2465517" y="4466446"/>
            <a:ext cx="106233" cy="7754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1"/>
          <p:cNvSpPr txBox="1">
            <a:spLocks noChangeArrowheads="1"/>
          </p:cNvSpPr>
          <p:nvPr/>
        </p:nvSpPr>
        <p:spPr bwMode="auto">
          <a:xfrm>
            <a:off x="455613" y="714386"/>
            <a:ext cx="2171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⑶.  矩形序列</a:t>
            </a:r>
          </a:p>
        </p:txBody>
      </p:sp>
      <p:sp>
        <p:nvSpPr>
          <p:cNvPr id="3" name="Text Box 62"/>
          <p:cNvSpPr txBox="1">
            <a:spLocks noChangeArrowheads="1"/>
          </p:cNvSpPr>
          <p:nvPr/>
        </p:nvSpPr>
        <p:spPr bwMode="auto">
          <a:xfrm>
            <a:off x="989013" y="1635136"/>
            <a:ext cx="11064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 b="1" i="1" baseline="-18000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(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)=</a:t>
            </a:r>
            <a:endParaRPr lang="en-US" altLang="zh-CN" sz="2400" b="1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" name="AutoShape 63"/>
          <p:cNvSpPr>
            <a:spLocks/>
          </p:cNvSpPr>
          <p:nvPr/>
        </p:nvSpPr>
        <p:spPr bwMode="auto">
          <a:xfrm>
            <a:off x="2225675" y="1552586"/>
            <a:ext cx="152400" cy="685800"/>
          </a:xfrm>
          <a:prstGeom prst="leftBrace">
            <a:avLst>
              <a:gd name="adj1" fmla="val 3750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5" name="Text Box 64"/>
          <p:cNvSpPr txBox="1">
            <a:spLocks noChangeArrowheads="1"/>
          </p:cNvSpPr>
          <p:nvPr/>
        </p:nvSpPr>
        <p:spPr bwMode="auto">
          <a:xfrm>
            <a:off x="2378075" y="1331923"/>
            <a:ext cx="24098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1，0 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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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-1</a:t>
            </a:r>
          </a:p>
        </p:txBody>
      </p:sp>
      <p:sp>
        <p:nvSpPr>
          <p:cNvPr id="6" name="Text Box 65"/>
          <p:cNvSpPr txBox="1">
            <a:spLocks noChangeArrowheads="1"/>
          </p:cNvSpPr>
          <p:nvPr/>
        </p:nvSpPr>
        <p:spPr bwMode="auto">
          <a:xfrm>
            <a:off x="2378075" y="1941523"/>
            <a:ext cx="1600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0，其他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n</a:t>
            </a:r>
          </a:p>
        </p:txBody>
      </p:sp>
      <p:sp>
        <p:nvSpPr>
          <p:cNvPr id="7" name="Line 66"/>
          <p:cNvSpPr>
            <a:spLocks noChangeShapeType="1"/>
          </p:cNvSpPr>
          <p:nvPr/>
        </p:nvSpPr>
        <p:spPr bwMode="auto">
          <a:xfrm>
            <a:off x="4799013" y="2300298"/>
            <a:ext cx="3659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8" name="Line 67"/>
          <p:cNvSpPr>
            <a:spLocks noChangeShapeType="1"/>
          </p:cNvSpPr>
          <p:nvPr/>
        </p:nvSpPr>
        <p:spPr bwMode="auto">
          <a:xfrm flipH="1" flipV="1">
            <a:off x="6018213" y="1019186"/>
            <a:ext cx="0" cy="1290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9" name="Text Box 68"/>
          <p:cNvSpPr txBox="1">
            <a:spLocks noChangeArrowheads="1"/>
          </p:cNvSpPr>
          <p:nvPr/>
        </p:nvSpPr>
        <p:spPr bwMode="auto">
          <a:xfrm>
            <a:off x="8456613" y="2024073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n</a:t>
            </a:r>
          </a:p>
        </p:txBody>
      </p:sp>
      <p:sp>
        <p:nvSpPr>
          <p:cNvPr id="10" name="Text Box 69"/>
          <p:cNvSpPr txBox="1">
            <a:spLocks noChangeArrowheads="1"/>
          </p:cNvSpPr>
          <p:nvPr/>
        </p:nvSpPr>
        <p:spPr bwMode="auto">
          <a:xfrm>
            <a:off x="6042025" y="804873"/>
            <a:ext cx="9318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 b="1" i="1" baseline="-18000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(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)</a:t>
            </a:r>
            <a:endParaRPr lang="en-US" altLang="zh-CN" sz="2400" b="1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Line 70"/>
          <p:cNvSpPr>
            <a:spLocks noChangeShapeType="1"/>
          </p:cNvSpPr>
          <p:nvPr/>
        </p:nvSpPr>
        <p:spPr bwMode="auto">
          <a:xfrm flipH="1" flipV="1">
            <a:off x="6018213" y="1574811"/>
            <a:ext cx="0" cy="739775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oval" w="sm" len="sm"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12" name="Text Box 71"/>
          <p:cNvSpPr txBox="1">
            <a:spLocks noChangeArrowheads="1"/>
          </p:cNvSpPr>
          <p:nvPr/>
        </p:nvSpPr>
        <p:spPr bwMode="auto">
          <a:xfrm>
            <a:off x="5864225" y="221457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0</a:t>
            </a:r>
          </a:p>
        </p:txBody>
      </p:sp>
      <p:sp>
        <p:nvSpPr>
          <p:cNvPr id="13" name="Text Box 72"/>
          <p:cNvSpPr txBox="1">
            <a:spLocks noChangeArrowheads="1"/>
          </p:cNvSpPr>
          <p:nvPr/>
        </p:nvSpPr>
        <p:spPr bwMode="auto">
          <a:xfrm>
            <a:off x="6245225" y="2238386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14" name="Text Box 73"/>
          <p:cNvSpPr txBox="1">
            <a:spLocks noChangeArrowheads="1"/>
          </p:cNvSpPr>
          <p:nvPr/>
        </p:nvSpPr>
        <p:spPr bwMode="auto">
          <a:xfrm>
            <a:off x="6629400" y="2238386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2</a:t>
            </a:r>
          </a:p>
        </p:txBody>
      </p:sp>
      <p:sp>
        <p:nvSpPr>
          <p:cNvPr id="15" name="Text Box 74"/>
          <p:cNvSpPr txBox="1">
            <a:spLocks noChangeArrowheads="1"/>
          </p:cNvSpPr>
          <p:nvPr/>
        </p:nvSpPr>
        <p:spPr bwMode="auto">
          <a:xfrm>
            <a:off x="5407025" y="2257436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-1</a:t>
            </a:r>
          </a:p>
        </p:txBody>
      </p:sp>
      <p:sp>
        <p:nvSpPr>
          <p:cNvPr id="16" name="Text Box 75"/>
          <p:cNvSpPr txBox="1">
            <a:spLocks noChangeArrowheads="1"/>
          </p:cNvSpPr>
          <p:nvPr/>
        </p:nvSpPr>
        <p:spPr bwMode="auto">
          <a:xfrm>
            <a:off x="5657850" y="1323986"/>
            <a:ext cx="3381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17" name="Oval 76"/>
          <p:cNvSpPr>
            <a:spLocks noChangeArrowheads="1"/>
          </p:cNvSpPr>
          <p:nvPr/>
        </p:nvSpPr>
        <p:spPr bwMode="auto">
          <a:xfrm>
            <a:off x="5180013" y="2257436"/>
            <a:ext cx="76200" cy="76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Text Box 77"/>
          <p:cNvSpPr txBox="1">
            <a:spLocks noChangeArrowheads="1"/>
          </p:cNvSpPr>
          <p:nvPr/>
        </p:nvSpPr>
        <p:spPr bwMode="auto">
          <a:xfrm>
            <a:off x="7391400" y="2238386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N-1</a:t>
            </a:r>
          </a:p>
        </p:txBody>
      </p:sp>
      <p:sp>
        <p:nvSpPr>
          <p:cNvPr id="19" name="Text Box 78"/>
          <p:cNvSpPr txBox="1">
            <a:spLocks noChangeArrowheads="1"/>
          </p:cNvSpPr>
          <p:nvPr/>
        </p:nvSpPr>
        <p:spPr bwMode="auto">
          <a:xfrm>
            <a:off x="4970463" y="2257436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-2</a:t>
            </a:r>
          </a:p>
        </p:txBody>
      </p:sp>
      <p:sp>
        <p:nvSpPr>
          <p:cNvPr id="20" name="Oval 79"/>
          <p:cNvSpPr>
            <a:spLocks noChangeArrowheads="1"/>
          </p:cNvSpPr>
          <p:nvPr/>
        </p:nvSpPr>
        <p:spPr bwMode="auto">
          <a:xfrm>
            <a:off x="5561013" y="2238386"/>
            <a:ext cx="76200" cy="76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Line 80"/>
          <p:cNvSpPr>
            <a:spLocks noChangeShapeType="1"/>
          </p:cNvSpPr>
          <p:nvPr/>
        </p:nvSpPr>
        <p:spPr bwMode="auto">
          <a:xfrm flipH="1" flipV="1">
            <a:off x="6400800" y="1574811"/>
            <a:ext cx="0" cy="739775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oval" w="sm" len="sm"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22" name="Line 81"/>
          <p:cNvSpPr>
            <a:spLocks noChangeShapeType="1"/>
          </p:cNvSpPr>
          <p:nvPr/>
        </p:nvSpPr>
        <p:spPr bwMode="auto">
          <a:xfrm flipH="1" flipV="1">
            <a:off x="6781800" y="1574811"/>
            <a:ext cx="0" cy="739775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oval" w="sm" len="sm"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23" name="Line 82"/>
          <p:cNvSpPr>
            <a:spLocks noChangeShapeType="1"/>
          </p:cNvSpPr>
          <p:nvPr/>
        </p:nvSpPr>
        <p:spPr bwMode="auto">
          <a:xfrm flipH="1" flipV="1">
            <a:off x="7620000" y="1574811"/>
            <a:ext cx="0" cy="739775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oval" w="sm" len="sm"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24" name="Text Box 83"/>
          <p:cNvSpPr txBox="1">
            <a:spLocks noChangeArrowheads="1"/>
          </p:cNvSpPr>
          <p:nvPr/>
        </p:nvSpPr>
        <p:spPr bwMode="auto">
          <a:xfrm>
            <a:off x="6934200" y="1566873"/>
            <a:ext cx="492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…</a:t>
            </a:r>
            <a:endParaRPr lang="zh-CN" altLang="en-US" sz="2400" b="1">
              <a:latin typeface="Times New Roman" pitchFamily="18" charset="0"/>
              <a:ea typeface="楷体_GB2312" pitchFamily="49" charset="-122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5" name="Oval 84"/>
          <p:cNvSpPr>
            <a:spLocks noChangeArrowheads="1"/>
          </p:cNvSpPr>
          <p:nvPr/>
        </p:nvSpPr>
        <p:spPr bwMode="auto">
          <a:xfrm>
            <a:off x="8001000" y="2238386"/>
            <a:ext cx="76200" cy="76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566738" y="3390913"/>
            <a:ext cx="2460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⑷.  指数序列</a:t>
            </a:r>
          </a:p>
        </p:txBody>
      </p:sp>
      <p:sp>
        <p:nvSpPr>
          <p:cNvPr id="27" name="Line 30"/>
          <p:cNvSpPr>
            <a:spLocks noChangeShapeType="1"/>
          </p:cNvSpPr>
          <p:nvPr/>
        </p:nvSpPr>
        <p:spPr bwMode="auto">
          <a:xfrm>
            <a:off x="4910138" y="4962538"/>
            <a:ext cx="2971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28" name="Line 31"/>
          <p:cNvSpPr>
            <a:spLocks noChangeShapeType="1"/>
          </p:cNvSpPr>
          <p:nvPr/>
        </p:nvSpPr>
        <p:spPr bwMode="auto">
          <a:xfrm flipH="1" flipV="1">
            <a:off x="6129338" y="3681426"/>
            <a:ext cx="0" cy="1290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>
            <a:off x="7805738" y="4686313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n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>
            <a:off x="6153150" y="3500451"/>
            <a:ext cx="10005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i="1" dirty="0" err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b="1" i="1" baseline="30000" dirty="0" err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400" b="1" i="1" dirty="0" err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u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)</a:t>
            </a:r>
          </a:p>
        </p:txBody>
      </p:sp>
      <p:sp>
        <p:nvSpPr>
          <p:cNvPr id="31" name="Line 34"/>
          <p:cNvSpPr>
            <a:spLocks noChangeShapeType="1"/>
          </p:cNvSpPr>
          <p:nvPr/>
        </p:nvSpPr>
        <p:spPr bwMode="auto">
          <a:xfrm flipV="1">
            <a:off x="6129338" y="4062426"/>
            <a:ext cx="1587" cy="892175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oval" w="sm" len="sm"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32" name="Text Box 35"/>
          <p:cNvSpPr txBox="1">
            <a:spLocks noChangeArrowheads="1"/>
          </p:cNvSpPr>
          <p:nvPr/>
        </p:nvSpPr>
        <p:spPr bwMode="auto">
          <a:xfrm>
            <a:off x="5975350" y="4872051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0</a:t>
            </a:r>
          </a:p>
        </p:txBody>
      </p:sp>
      <p:sp>
        <p:nvSpPr>
          <p:cNvPr id="33" name="Text Box 36"/>
          <p:cNvSpPr txBox="1">
            <a:spLocks noChangeArrowheads="1"/>
          </p:cNvSpPr>
          <p:nvPr/>
        </p:nvSpPr>
        <p:spPr bwMode="auto">
          <a:xfrm>
            <a:off x="6356350" y="4900626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34" name="Text Box 37"/>
          <p:cNvSpPr txBox="1">
            <a:spLocks noChangeArrowheads="1"/>
          </p:cNvSpPr>
          <p:nvPr/>
        </p:nvSpPr>
        <p:spPr bwMode="auto">
          <a:xfrm>
            <a:off x="6740525" y="4900626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2</a:t>
            </a:r>
          </a:p>
        </p:txBody>
      </p:sp>
      <p:sp>
        <p:nvSpPr>
          <p:cNvPr id="35" name="Text Box 38"/>
          <p:cNvSpPr txBox="1">
            <a:spLocks noChangeArrowheads="1"/>
          </p:cNvSpPr>
          <p:nvPr/>
        </p:nvSpPr>
        <p:spPr bwMode="auto">
          <a:xfrm>
            <a:off x="5518150" y="4872051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-1</a:t>
            </a:r>
          </a:p>
        </p:txBody>
      </p:sp>
      <p:sp>
        <p:nvSpPr>
          <p:cNvPr id="36" name="Text Box 39"/>
          <p:cNvSpPr txBox="1">
            <a:spLocks noChangeArrowheads="1"/>
          </p:cNvSpPr>
          <p:nvPr/>
        </p:nvSpPr>
        <p:spPr bwMode="auto">
          <a:xfrm>
            <a:off x="5845175" y="3833826"/>
            <a:ext cx="3381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1</a:t>
            </a:r>
          </a:p>
        </p:txBody>
      </p:sp>
      <p:sp>
        <p:nvSpPr>
          <p:cNvPr id="37" name="Oval 40"/>
          <p:cNvSpPr>
            <a:spLocks noChangeArrowheads="1"/>
          </p:cNvSpPr>
          <p:nvPr/>
        </p:nvSpPr>
        <p:spPr bwMode="auto">
          <a:xfrm>
            <a:off x="5291138" y="4900626"/>
            <a:ext cx="76200" cy="76200"/>
          </a:xfrm>
          <a:prstGeom prst="ellipse">
            <a:avLst/>
          </a:prstGeom>
          <a:solidFill>
            <a:srgbClr val="0066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8" name="Text Box 41"/>
          <p:cNvSpPr txBox="1">
            <a:spLocks noChangeArrowheads="1"/>
          </p:cNvSpPr>
          <p:nvPr/>
        </p:nvSpPr>
        <p:spPr bwMode="auto">
          <a:xfrm>
            <a:off x="7121525" y="4900626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3</a:t>
            </a:r>
          </a:p>
        </p:txBody>
      </p:sp>
      <p:sp>
        <p:nvSpPr>
          <p:cNvPr id="39" name="Text Box 42"/>
          <p:cNvSpPr txBox="1">
            <a:spLocks noChangeArrowheads="1"/>
          </p:cNvSpPr>
          <p:nvPr/>
        </p:nvSpPr>
        <p:spPr bwMode="auto">
          <a:xfrm>
            <a:off x="5083175" y="4900626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-2</a:t>
            </a:r>
          </a:p>
        </p:txBody>
      </p:sp>
      <p:sp>
        <p:nvSpPr>
          <p:cNvPr id="40" name="Oval 43"/>
          <p:cNvSpPr>
            <a:spLocks noChangeArrowheads="1"/>
          </p:cNvSpPr>
          <p:nvPr/>
        </p:nvSpPr>
        <p:spPr bwMode="auto">
          <a:xfrm>
            <a:off x="5672138" y="4900626"/>
            <a:ext cx="76200" cy="76200"/>
          </a:xfrm>
          <a:prstGeom prst="ellipse">
            <a:avLst/>
          </a:prstGeom>
          <a:solidFill>
            <a:srgbClr val="0066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1" name="Line 44"/>
          <p:cNvSpPr>
            <a:spLocks noChangeShapeType="1"/>
          </p:cNvSpPr>
          <p:nvPr/>
        </p:nvSpPr>
        <p:spPr bwMode="auto">
          <a:xfrm flipH="1" flipV="1">
            <a:off x="6511925" y="4443426"/>
            <a:ext cx="0" cy="511175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oval" w="sm" len="sm"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42" name="Line 45"/>
          <p:cNvSpPr>
            <a:spLocks noChangeShapeType="1"/>
          </p:cNvSpPr>
          <p:nvPr/>
        </p:nvSpPr>
        <p:spPr bwMode="auto">
          <a:xfrm flipH="1" flipV="1">
            <a:off x="6892925" y="4595826"/>
            <a:ext cx="0" cy="358775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oval" w="sm" len="sm"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43" name="Line 46"/>
          <p:cNvSpPr>
            <a:spLocks noChangeShapeType="1"/>
          </p:cNvSpPr>
          <p:nvPr/>
        </p:nvSpPr>
        <p:spPr bwMode="auto">
          <a:xfrm flipH="1" flipV="1">
            <a:off x="7273925" y="4672026"/>
            <a:ext cx="0" cy="282575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oval" w="sm" len="sm"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44" name="Text Box 47"/>
          <p:cNvSpPr txBox="1">
            <a:spLocks noChangeArrowheads="1"/>
          </p:cNvSpPr>
          <p:nvPr/>
        </p:nvSpPr>
        <p:spPr bwMode="auto">
          <a:xfrm>
            <a:off x="7273925" y="4443426"/>
            <a:ext cx="4921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…</a:t>
            </a:r>
            <a:endParaRPr lang="zh-CN" altLang="en-US" sz="2400" b="1">
              <a:latin typeface="Times New Roman" pitchFamily="18" charset="0"/>
              <a:ea typeface="楷体_GB2312" pitchFamily="49" charset="-122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45" name="Text Box 76"/>
          <p:cNvSpPr txBox="1">
            <a:spLocks noChangeArrowheads="1"/>
          </p:cNvSpPr>
          <p:nvPr/>
        </p:nvSpPr>
        <p:spPr bwMode="auto">
          <a:xfrm>
            <a:off x="1784350" y="4076713"/>
            <a:ext cx="30973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x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(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)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=</a:t>
            </a:r>
            <a:r>
              <a:rPr lang="en-US" altLang="zh-CN" sz="2400" b="1" i="1" dirty="0" err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b="1" i="1" baseline="30000" dirty="0" err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400" b="1" i="1" dirty="0" err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u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(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)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为实数</a:t>
            </a:r>
            <a:endParaRPr lang="en-US" altLang="zh-CN" sz="2400" b="1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6" name="Freeform 78"/>
          <p:cNvSpPr>
            <a:spLocks/>
          </p:cNvSpPr>
          <p:nvPr/>
        </p:nvSpPr>
        <p:spPr bwMode="auto">
          <a:xfrm>
            <a:off x="6130925" y="4062426"/>
            <a:ext cx="1295400" cy="622300"/>
          </a:xfrm>
          <a:custGeom>
            <a:avLst/>
            <a:gdLst>
              <a:gd name="T0" fmla="*/ 0 w 816"/>
              <a:gd name="T1" fmla="*/ 0 h 392"/>
              <a:gd name="T2" fmla="*/ 2147483647 w 816"/>
              <a:gd name="T3" fmla="*/ 2147483647 h 392"/>
              <a:gd name="T4" fmla="*/ 2147483647 w 816"/>
              <a:gd name="T5" fmla="*/ 2147483647 h 392"/>
              <a:gd name="T6" fmla="*/ 2147483647 w 816"/>
              <a:gd name="T7" fmla="*/ 2147483647 h 392"/>
              <a:gd name="T8" fmla="*/ 2147483647 w 816"/>
              <a:gd name="T9" fmla="*/ 2147483647 h 392"/>
              <a:gd name="T10" fmla="*/ 2147483647 w 816"/>
              <a:gd name="T11" fmla="*/ 2147483647 h 3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16"/>
              <a:gd name="T19" fmla="*/ 0 h 392"/>
              <a:gd name="T20" fmla="*/ 816 w 816"/>
              <a:gd name="T21" fmla="*/ 392 h 3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16" h="392">
                <a:moveTo>
                  <a:pt x="0" y="0"/>
                </a:moveTo>
                <a:cubicBezTo>
                  <a:pt x="24" y="48"/>
                  <a:pt x="48" y="96"/>
                  <a:pt x="96" y="144"/>
                </a:cubicBezTo>
                <a:cubicBezTo>
                  <a:pt x="144" y="192"/>
                  <a:pt x="232" y="256"/>
                  <a:pt x="288" y="288"/>
                </a:cubicBezTo>
                <a:cubicBezTo>
                  <a:pt x="344" y="320"/>
                  <a:pt x="376" y="320"/>
                  <a:pt x="432" y="336"/>
                </a:cubicBezTo>
                <a:cubicBezTo>
                  <a:pt x="488" y="352"/>
                  <a:pt x="560" y="376"/>
                  <a:pt x="624" y="384"/>
                </a:cubicBezTo>
                <a:cubicBezTo>
                  <a:pt x="688" y="392"/>
                  <a:pt x="752" y="388"/>
                  <a:pt x="816" y="384"/>
                </a:cubicBezTo>
              </a:path>
            </a:pathLst>
          </a:custGeom>
          <a:noFill/>
          <a:ln w="12700">
            <a:solidFill>
              <a:schemeClr val="bg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 sz="2400" b="1"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798513" y="642918"/>
            <a:ext cx="26463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n-ea"/>
              </a:rPr>
              <a:t>一、离散时间信号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512888" y="4038905"/>
            <a:ext cx="14398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i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</a:t>
            </a:r>
            <a:r>
              <a:rPr lang="en-US" altLang="zh-CN" sz="2400" b="1" i="1">
                <a:latin typeface="楷体_GB2312" pitchFamily="49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为整数</a:t>
            </a:r>
            <a:endParaRPr lang="zh-CN" altLang="en-US" sz="24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" name="Object 1"/>
          <p:cNvGraphicFramePr>
            <a:graphicFrameLocks noChangeAspect="1"/>
          </p:cNvGraphicFramePr>
          <p:nvPr/>
        </p:nvGraphicFramePr>
        <p:xfrm>
          <a:off x="2220913" y="2416480"/>
          <a:ext cx="363696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3" imgW="1562040" imgH="253800" progId="Equation.DSMT4">
                  <p:embed/>
                </p:oleObj>
              </mc:Choice>
              <mc:Fallback>
                <p:oleObj name="Equation" r:id="rId3" imgW="1562040" imgH="253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0913" y="2416480"/>
                        <a:ext cx="3636962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428750" y="3324530"/>
            <a:ext cx="64944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zh-CN" altLang="en-US" sz="2400" b="1" dirty="0">
                <a:latin typeface="楷体_GB2312" pitchFamily="49" charset="-122"/>
                <a:ea typeface="黑体" pitchFamily="2" charset="-122"/>
              </a:rPr>
              <a:t> </a:t>
            </a:r>
            <a:r>
              <a:rPr lang="en-US" altLang="zh-CN" sz="2400" b="1" i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</a:t>
            </a:r>
            <a:r>
              <a:rPr lang="en-US" altLang="zh-CN" sz="2400" b="1" i="1" dirty="0">
                <a:latin typeface="楷体_GB2312" pitchFamily="49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的定义域内一组有序的数，也称为</a:t>
            </a:r>
            <a:r>
              <a:rPr lang="zh-CN" altLang="en-US" sz="2400" b="1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序列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023921" y="1500174"/>
            <a:ext cx="12620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、概念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8"/>
          <p:cNvSpPr txBox="1">
            <a:spLocks noChangeArrowheads="1"/>
          </p:cNvSpPr>
          <p:nvPr/>
        </p:nvSpPr>
        <p:spPr bwMode="auto">
          <a:xfrm>
            <a:off x="642938" y="654050"/>
            <a:ext cx="2676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⑸.  复指数序列</a:t>
            </a:r>
          </a:p>
        </p:txBody>
      </p:sp>
      <p:sp>
        <p:nvSpPr>
          <p:cNvPr id="3" name="Text Box 48"/>
          <p:cNvSpPr txBox="1">
            <a:spLocks noChangeArrowheads="1"/>
          </p:cNvSpPr>
          <p:nvPr/>
        </p:nvSpPr>
        <p:spPr bwMode="auto">
          <a:xfrm>
            <a:off x="782638" y="2786063"/>
            <a:ext cx="2676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⑹.  正弦序列</a:t>
            </a:r>
          </a:p>
        </p:txBody>
      </p:sp>
      <p:sp>
        <p:nvSpPr>
          <p:cNvPr id="4" name="Text Box 79"/>
          <p:cNvSpPr txBox="1">
            <a:spLocks noChangeArrowheads="1"/>
          </p:cNvSpPr>
          <p:nvPr/>
        </p:nvSpPr>
        <p:spPr bwMode="auto">
          <a:xfrm>
            <a:off x="1665288" y="3529013"/>
            <a:ext cx="7143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zh-CN" sz="24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endParaRPr lang="en-US" altLang="zh-CN" sz="2400" b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80"/>
          <p:cNvSpPr txBox="1">
            <a:spLocks noChangeArrowheads="1"/>
          </p:cNvSpPr>
          <p:nvPr/>
        </p:nvSpPr>
        <p:spPr bwMode="auto">
          <a:xfrm>
            <a:off x="2211388" y="3529013"/>
            <a:ext cx="21463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= </a:t>
            </a:r>
            <a:r>
              <a:rPr lang="en-US" altLang="zh-CN" sz="2400" b="1" i="1" dirty="0" err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A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sin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</a:t>
            </a:r>
            <a:r>
              <a:rPr lang="en-US" altLang="zh-CN" sz="2400" b="1" baseline="-180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0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+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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)</a:t>
            </a: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1643063" y="4252913"/>
            <a:ext cx="20462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</a:t>
            </a:r>
            <a:r>
              <a:rPr lang="en-US" altLang="zh-CN" sz="2400" b="1" baseline="-180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0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为数字频率</a:t>
            </a:r>
          </a:p>
        </p:txBody>
      </p:sp>
      <p:sp>
        <p:nvSpPr>
          <p:cNvPr id="8" name="云形标注 7"/>
          <p:cNvSpPr/>
          <p:nvPr/>
        </p:nvSpPr>
        <p:spPr>
          <a:xfrm>
            <a:off x="5000625" y="4500579"/>
            <a:ext cx="3000375" cy="1357313"/>
          </a:xfrm>
          <a:prstGeom prst="cloudCallout">
            <a:avLst>
              <a:gd name="adj1" fmla="val -88582"/>
              <a:gd name="adj2" fmla="val -51830"/>
            </a:avLst>
          </a:prstGeom>
          <a:noFill/>
          <a:ln w="19050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TextBox 41"/>
          <p:cNvSpPr txBox="1">
            <a:spLocks noChangeArrowheads="1"/>
          </p:cNvSpPr>
          <p:nvPr/>
        </p:nvSpPr>
        <p:spPr bwMode="auto">
          <a:xfrm>
            <a:off x="5143500" y="4786329"/>
            <a:ext cx="25019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  主值：</a:t>
            </a:r>
            <a:endParaRPr lang="en-US" altLang="zh-CN" sz="2400" b="1">
              <a:solidFill>
                <a:srgbClr val="000000"/>
              </a:solidFill>
              <a:latin typeface="Times New Roman" pitchFamily="18" charset="0"/>
              <a:ea typeface="楷体_GB2312" pitchFamily="49" charset="-122"/>
              <a:sym typeface="Symbol" pitchFamily="18" charset="2"/>
            </a:endParaRPr>
          </a:p>
          <a:p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    -~ 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或</a:t>
            </a:r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0~2 </a:t>
            </a:r>
            <a:endParaRPr lang="zh-CN" altLang="en-US" sz="2400" b="1">
              <a:solidFill>
                <a:srgbClr val="000000"/>
              </a:solidFill>
              <a:latin typeface="Times New Roman" pitchFamily="18" charset="0"/>
              <a:ea typeface="楷体_GB2312" pitchFamily="49" charset="-122"/>
              <a:sym typeface="Symbol" pitchFamily="18" charset="2"/>
            </a:endParaRPr>
          </a:p>
        </p:txBody>
      </p:sp>
      <p:graphicFrame>
        <p:nvGraphicFramePr>
          <p:cNvPr id="55298" name="Object 4"/>
          <p:cNvGraphicFramePr>
            <a:graphicFrameLocks noChangeAspect="1"/>
          </p:cNvGraphicFramePr>
          <p:nvPr/>
        </p:nvGraphicFramePr>
        <p:xfrm>
          <a:off x="1214413" y="1571612"/>
          <a:ext cx="6659043" cy="642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9" name="Equation" r:id="rId3" imgW="2628720" imgH="253800" progId="Equation.DSMT4">
                  <p:embed/>
                </p:oleObj>
              </mc:Choice>
              <mc:Fallback>
                <p:oleObj name="Equation" r:id="rId3" imgW="2628720" imgH="253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3" y="1571612"/>
                        <a:ext cx="6659043" cy="6429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 b="1">
              <a:latin typeface="Verdana" pitchFamily="34" charset="0"/>
              <a:ea typeface="微软雅黑" pitchFamily="34" charset="-122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500063" y="428625"/>
            <a:ext cx="26463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六、序列的周期性</a:t>
            </a:r>
          </a:p>
        </p:txBody>
      </p:sp>
      <p:sp>
        <p:nvSpPr>
          <p:cNvPr id="4" name="Text Box 21"/>
          <p:cNvSpPr txBox="1">
            <a:spLocks noChangeArrowheads="1"/>
          </p:cNvSpPr>
          <p:nvPr/>
        </p:nvSpPr>
        <p:spPr bwMode="auto">
          <a:xfrm>
            <a:off x="1135063" y="1104910"/>
            <a:ext cx="52943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b="1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zh-CN" sz="2400" b="1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 = </a:t>
            </a:r>
            <a:r>
              <a:rPr lang="en-US" altLang="zh-CN" sz="2400" b="1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zh-CN" sz="2400" b="1" i="1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sz="2400" b="1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+</a:t>
            </a:r>
            <a:r>
              <a:rPr lang="en-US" altLang="zh-CN" sz="2400" b="1" i="1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Nr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，</a:t>
            </a:r>
            <a:r>
              <a:rPr lang="en-US" altLang="zh-CN" sz="2400" b="1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= 0,  1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，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2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，</a:t>
            </a:r>
            <a:endParaRPr lang="en-US" altLang="zh-C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050925" y="1785947"/>
            <a:ext cx="38782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Times New Roman" pitchFamily="18" charset="0"/>
                <a:ea typeface="楷体_GB2312" pitchFamily="49" charset="-122"/>
              </a:rPr>
              <a:t>正弦序列不一定是周期的：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011238" y="2603510"/>
            <a:ext cx="6619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①. 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1484313" y="2590810"/>
            <a:ext cx="47275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— =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，整数，周期，周期为 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。</a:t>
            </a:r>
            <a:endParaRPr lang="en-US" altLang="zh-CN" sz="2400" b="1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1557338" y="2409835"/>
            <a:ext cx="584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2 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573213" y="2728922"/>
            <a:ext cx="5095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</a:t>
            </a:r>
            <a:r>
              <a:rPr lang="en-US" altLang="zh-CN" sz="2400" b="1" baseline="-18000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0</a:t>
            </a:r>
            <a:endParaRPr lang="zh-CN" altLang="en-US" sz="2400" b="1" baseline="-18000" dirty="0">
              <a:latin typeface="Times New Roman" pitchFamily="18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000125" y="3446472"/>
            <a:ext cx="6619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②. 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1473200" y="3433772"/>
            <a:ext cx="53514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— = —  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，有理数，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周期，周期为 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。</a:t>
            </a:r>
            <a:endParaRPr lang="en-US" altLang="zh-CN" sz="2400" b="1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1546225" y="3252797"/>
            <a:ext cx="584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2 </a:t>
            </a:r>
            <a:endParaRPr lang="zh-CN" altLang="en-US" sz="2400" b="1">
              <a:latin typeface="Times New Roman" pitchFamily="18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1562100" y="3571885"/>
            <a:ext cx="5095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</a:t>
            </a:r>
            <a:r>
              <a:rPr lang="en-US" altLang="zh-CN" sz="2400" b="1" baseline="-18000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0</a:t>
            </a:r>
            <a:endParaRPr lang="zh-CN" altLang="en-US" sz="2400" b="1" baseline="-18000" dirty="0">
              <a:latin typeface="Times New Roman" pitchFamily="18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2214563" y="3286135"/>
            <a:ext cx="4841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400" b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2184400" y="3605222"/>
            <a:ext cx="4748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M</a:t>
            </a:r>
            <a:endParaRPr lang="zh-CN" altLang="en-US" sz="2400" b="1" i="1" baseline="-18000" dirty="0">
              <a:latin typeface="Times New Roman" pitchFamily="18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1000125" y="4270385"/>
            <a:ext cx="6619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③. </a:t>
            </a: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1473200" y="4257685"/>
            <a:ext cx="34163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2400" b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— </a:t>
            </a:r>
            <a:r>
              <a:rPr lang="zh-CN" altLang="en-US" sz="2400" b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为无理数，非</a:t>
            </a: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周期。</a:t>
            </a:r>
            <a:endParaRPr lang="en-US" altLang="zh-CN" sz="2400" b="1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1546225" y="4076710"/>
            <a:ext cx="584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2 </a:t>
            </a:r>
            <a:endParaRPr lang="zh-CN" altLang="en-US" sz="2400" b="1">
              <a:latin typeface="Times New Roman" pitchFamily="18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1562100" y="4395797"/>
            <a:ext cx="5095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</a:t>
            </a:r>
            <a:r>
              <a:rPr lang="en-US" altLang="zh-CN" sz="2400" b="1" baseline="-18000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0</a:t>
            </a:r>
            <a:endParaRPr lang="zh-CN" altLang="en-US" sz="2400" b="1" baseline="-18000" dirty="0">
              <a:latin typeface="Times New Roman" pitchFamily="18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20" name="云形标注 19"/>
          <p:cNvSpPr/>
          <p:nvPr/>
        </p:nvSpPr>
        <p:spPr>
          <a:xfrm>
            <a:off x="6715140" y="3786210"/>
            <a:ext cx="1928813" cy="2857500"/>
          </a:xfrm>
          <a:prstGeom prst="cloudCallout">
            <a:avLst>
              <a:gd name="adj1" fmla="val -126436"/>
              <a:gd name="adj2" fmla="val -34253"/>
            </a:avLst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1" name="TextBox 40"/>
          <p:cNvSpPr txBox="1">
            <a:spLocks noChangeArrowheads="1"/>
          </p:cNvSpPr>
          <p:nvPr/>
        </p:nvSpPr>
        <p:spPr bwMode="auto">
          <a:xfrm>
            <a:off x="7005653" y="4214835"/>
            <a:ext cx="1471878" cy="185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不管是否</a:t>
            </a:r>
            <a:endParaRPr lang="en-US" altLang="zh-CN" sz="2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时域周期，</a:t>
            </a:r>
            <a:endParaRPr lang="en-US" altLang="zh-CN" sz="2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都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把</a:t>
            </a:r>
            <a:r>
              <a:rPr lang="en-US" altLang="zh-CN" sz="2000" b="1" i="1" dirty="0" smtClean="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</a:t>
            </a:r>
            <a:r>
              <a:rPr lang="en-US" altLang="zh-CN" sz="2000" b="1" baseline="-18000" dirty="0" smtClean="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0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作为</a:t>
            </a:r>
            <a:endParaRPr lang="en-US" altLang="zh-CN" sz="2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它的数字</a:t>
            </a:r>
            <a:endParaRPr lang="en-US" altLang="zh-CN" sz="2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域频率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DSP程佩青课件\039836-01 数字信号处理教程（第四版）\TU\1t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419" y="1214440"/>
            <a:ext cx="8413423" cy="2928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500063" y="642945"/>
            <a:ext cx="47244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七  </a:t>
            </a:r>
            <a:r>
              <a:rPr 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用单位抽样序列表示任意序列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071563" y="1714507"/>
            <a:ext cx="663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/>
              <a:t>1</a:t>
            </a:r>
            <a:r>
              <a:rPr lang="zh-CN" altLang="en-US" sz="2400"/>
              <a:t>、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169988" y="2928946"/>
            <a:ext cx="6651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/>
              <a:t>2</a:t>
            </a:r>
            <a:r>
              <a:rPr lang="zh-CN" altLang="en-US" sz="2400"/>
              <a:t>、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193800" y="4038609"/>
            <a:ext cx="663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/>
              <a:t>3</a:t>
            </a:r>
            <a:r>
              <a:rPr lang="zh-CN" altLang="en-US" sz="2400"/>
              <a:t>、</a:t>
            </a:r>
          </a:p>
        </p:txBody>
      </p:sp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1714480" y="2786058"/>
          <a:ext cx="4865688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5" name="Equation" r:id="rId3" imgW="2387520" imgH="431640" progId="Equation.DSMT4">
                  <p:embed/>
                </p:oleObj>
              </mc:Choice>
              <mc:Fallback>
                <p:oleObj name="Equation" r:id="rId3" imgW="2387520" imgH="431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480" y="2786058"/>
                        <a:ext cx="4865688" cy="877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/>
          <p:cNvGraphicFramePr>
            <a:graphicFrameLocks noChangeAspect="1"/>
          </p:cNvGraphicFramePr>
          <p:nvPr/>
        </p:nvGraphicFramePr>
        <p:xfrm>
          <a:off x="1500166" y="4479939"/>
          <a:ext cx="6419850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6" name="Equation" r:id="rId5" imgW="3149280" imgH="431640" progId="Equation.DSMT4">
                  <p:embed/>
                </p:oleObj>
              </mc:Choice>
              <mc:Fallback>
                <p:oleObj name="Equation" r:id="rId5" imgW="3149280" imgH="431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66" y="4479939"/>
                        <a:ext cx="6419850" cy="877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659750"/>
              </p:ext>
            </p:extLst>
          </p:nvPr>
        </p:nvGraphicFramePr>
        <p:xfrm>
          <a:off x="1714480" y="1428736"/>
          <a:ext cx="4814888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7" name="Equation" r:id="rId7" imgW="2361960" imgH="457200" progId="Equation.DSMT4">
                  <p:embed/>
                </p:oleObj>
              </mc:Choice>
              <mc:Fallback>
                <p:oleObj name="Equation" r:id="rId7" imgW="2361960" imgH="457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480" y="1428736"/>
                        <a:ext cx="4814888" cy="930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571625" y="1714500"/>
          <a:ext cx="2011363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Equation" r:id="rId3" imgW="863280" imgH="228600" progId="Equation.DSMT4">
                  <p:embed/>
                </p:oleObj>
              </mc:Choice>
              <mc:Fallback>
                <p:oleObj name="Equation" r:id="rId3" imgW="86328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1714500"/>
                        <a:ext cx="2011363" cy="525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642938" y="1143000"/>
            <a:ext cx="24923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）函数表示法</a:t>
            </a:r>
          </a:p>
        </p:txBody>
      </p:sp>
      <p:pic>
        <p:nvPicPr>
          <p:cNvPr id="4" name="Picture 5" descr="E:\DSP程佩青课件\039836-01 数字信号处理教程（第四版）\TU\1t1.T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7752" y="4086246"/>
            <a:ext cx="3643312" cy="241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71500" y="428625"/>
            <a:ext cx="249237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400" b="1" dirty="0">
                <a:solidFill>
                  <a:srgbClr val="002060"/>
                </a:solidFill>
                <a:latin typeface="黑体" pitchFamily="2" charset="-122"/>
                <a:ea typeface="黑体" pitchFamily="2" charset="-122"/>
              </a:rPr>
              <a:t>、序列的表示法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50875" y="2538413"/>
            <a:ext cx="24923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）数列表示法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536713" y="3273428"/>
          <a:ext cx="482123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Equation" r:id="rId6" imgW="2070000" imgH="253800" progId="Equation.DSMT4">
                  <p:embed/>
                </p:oleObj>
              </mc:Choice>
              <mc:Fallback>
                <p:oleObj name="Equation" r:id="rId6" imgW="2070000" imgH="253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6713" y="3273428"/>
                        <a:ext cx="4821237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22313" y="4252921"/>
            <a:ext cx="24923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）图形表示法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500087" y="214290"/>
            <a:ext cx="5429250" cy="12144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j-cs"/>
              </a:rPr>
              <a:t>二、序列的运算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j-cs"/>
              </a:rPr>
              <a:t/>
            </a:r>
            <a:b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j-cs"/>
              </a:rPr>
            </a:b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j-cs"/>
              </a:rPr>
              <a:t>      ——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j-cs"/>
              </a:rPr>
              <a:t>基于对幅度的运算</a:t>
            </a:r>
          </a:p>
        </p:txBody>
      </p:sp>
      <p:sp>
        <p:nvSpPr>
          <p:cNvPr id="3" name="椭圆 2"/>
          <p:cNvSpPr/>
          <p:nvPr/>
        </p:nvSpPr>
        <p:spPr>
          <a:xfrm>
            <a:off x="5357837" y="1500202"/>
            <a:ext cx="2714625" cy="1714500"/>
          </a:xfrm>
          <a:prstGeom prst="ellipse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>
              <a:latin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500587" y="3571890"/>
            <a:ext cx="3214688" cy="1928812"/>
          </a:xfrm>
          <a:prstGeom prst="ellipse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latin typeface="+mn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57275" y="4143390"/>
            <a:ext cx="2643187" cy="1428750"/>
          </a:xfrm>
          <a:prstGeom prst="ellipse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latin typeface="+mn-ea"/>
            </a:endParaRPr>
          </a:p>
        </p:txBody>
      </p:sp>
      <p:grpSp>
        <p:nvGrpSpPr>
          <p:cNvPr id="6" name="组合 15"/>
          <p:cNvGrpSpPr>
            <a:grpSpLocks/>
          </p:cNvGrpSpPr>
          <p:nvPr/>
        </p:nvGrpSpPr>
        <p:grpSpPr bwMode="auto">
          <a:xfrm>
            <a:off x="642962" y="2357452"/>
            <a:ext cx="3000375" cy="1428750"/>
            <a:chOff x="2571736" y="2928940"/>
            <a:chExt cx="1571636" cy="1571636"/>
          </a:xfrm>
        </p:grpSpPr>
        <p:sp>
          <p:nvSpPr>
            <p:cNvPr id="7" name="椭圆 6"/>
            <p:cNvSpPr/>
            <p:nvPr/>
          </p:nvSpPr>
          <p:spPr>
            <a:xfrm>
              <a:off x="2571736" y="2928940"/>
              <a:ext cx="1571636" cy="1571636"/>
            </a:xfrm>
            <a:prstGeom prst="ellipse">
              <a:avLst/>
            </a:prstGeom>
            <a:solidFill>
              <a:srgbClr val="0081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latin typeface="+mn-ea"/>
              </a:endParaRPr>
            </a:p>
          </p:txBody>
        </p:sp>
        <p:sp>
          <p:nvSpPr>
            <p:cNvPr id="8" name="TextBox 13"/>
            <p:cNvSpPr txBox="1">
              <a:spLocks noChangeArrowheads="1"/>
            </p:cNvSpPr>
            <p:nvPr/>
          </p:nvSpPr>
          <p:spPr bwMode="auto">
            <a:xfrm>
              <a:off x="2857488" y="3071816"/>
              <a:ext cx="1000132" cy="440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FFFF00"/>
                  </a:solidFill>
                  <a:latin typeface="黑体" pitchFamily="2" charset="-122"/>
                  <a:ea typeface="黑体" pitchFamily="2" charset="-122"/>
                </a:rPr>
                <a:t>相加</a:t>
              </a:r>
              <a:endParaRPr lang="en-US" altLang="zh-CN" sz="2000">
                <a:solidFill>
                  <a:srgbClr val="FFFF00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graphicFrame>
        <p:nvGraphicFramePr>
          <p:cNvPr id="9" name="Object 2"/>
          <p:cNvGraphicFramePr>
            <a:graphicFrameLocks noChangeAspect="1"/>
          </p:cNvGraphicFramePr>
          <p:nvPr/>
        </p:nvGraphicFramePr>
        <p:xfrm>
          <a:off x="785837" y="2957527"/>
          <a:ext cx="26320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Equation" r:id="rId3" imgW="1130040" imgH="203040" progId="Equation.DSMT4">
                  <p:embed/>
                </p:oleObj>
              </mc:Choice>
              <mc:Fallback>
                <p:oleObj name="Equation" r:id="rId3" imgW="1130040" imgH="2030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37" y="2957527"/>
                        <a:ext cx="263207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143025" y="4286265"/>
            <a:ext cx="19097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00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乘法</a:t>
            </a:r>
            <a:endParaRPr lang="en-US" altLang="zh-CN" sz="2000">
              <a:solidFill>
                <a:srgbClr val="FF00FF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904900" y="4676790"/>
          <a:ext cx="239553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Equation" r:id="rId5" imgW="1028520" imgH="203040" progId="Equation.DSMT4">
                  <p:embed/>
                </p:oleObj>
              </mc:Choice>
              <mc:Fallback>
                <p:oleObj name="Equation" r:id="rId5" imgW="102852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900" y="4676790"/>
                        <a:ext cx="2395537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091137" y="3743340"/>
            <a:ext cx="19097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00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序列的绝对和</a:t>
            </a:r>
            <a:endParaRPr lang="en-US" altLang="zh-CN" sz="200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5160987" y="4224352"/>
          <a:ext cx="198278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Equation" r:id="rId7" imgW="850680" imgH="431640" progId="Equation.DSMT4">
                  <p:embed/>
                </p:oleObj>
              </mc:Choice>
              <mc:Fallback>
                <p:oleObj name="Equation" r:id="rId7" imgW="850680" imgH="43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0987" y="4224352"/>
                        <a:ext cx="1982788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654700" y="1600215"/>
            <a:ext cx="19097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000">
                <a:solidFill>
                  <a:srgbClr val="FFCC00"/>
                </a:solidFill>
                <a:latin typeface="黑体" pitchFamily="2" charset="-122"/>
                <a:ea typeface="黑体" pitchFamily="2" charset="-122"/>
              </a:rPr>
              <a:t>累加</a:t>
            </a:r>
            <a:endParaRPr lang="en-US" altLang="zh-CN" sz="2000">
              <a:solidFill>
                <a:srgbClr val="FFCC00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5643587" y="1938352"/>
          <a:ext cx="22780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Equation" r:id="rId9" imgW="977760" imgH="431640" progId="Equation.DSMT4">
                  <p:embed/>
                </p:oleObj>
              </mc:Choice>
              <mc:Fallback>
                <p:oleObj name="Equation" r:id="rId9" imgW="977760" imgH="4316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87" y="1938352"/>
                        <a:ext cx="227806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0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00438" y="1357330"/>
            <a:ext cx="5143500" cy="2286000"/>
          </a:xfrm>
          <a:prstGeom prst="ellipse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latin typeface="+mn-ea"/>
            </a:endParaRPr>
          </a:p>
        </p:txBody>
      </p:sp>
      <p:grpSp>
        <p:nvGrpSpPr>
          <p:cNvPr id="3" name="组合 15"/>
          <p:cNvGrpSpPr>
            <a:grpSpLocks/>
          </p:cNvGrpSpPr>
          <p:nvPr/>
        </p:nvGrpSpPr>
        <p:grpSpPr bwMode="auto">
          <a:xfrm>
            <a:off x="357188" y="2928955"/>
            <a:ext cx="3429000" cy="2214563"/>
            <a:chOff x="2571736" y="2928940"/>
            <a:chExt cx="1571636" cy="1571636"/>
          </a:xfrm>
        </p:grpSpPr>
        <p:sp>
          <p:nvSpPr>
            <p:cNvPr id="4" name="椭圆 3"/>
            <p:cNvSpPr/>
            <p:nvPr/>
          </p:nvSpPr>
          <p:spPr>
            <a:xfrm>
              <a:off x="2571736" y="2928940"/>
              <a:ext cx="1571636" cy="1571636"/>
            </a:xfrm>
            <a:prstGeom prst="ellipse">
              <a:avLst/>
            </a:prstGeom>
            <a:solidFill>
              <a:srgbClr val="0081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latin typeface="+mn-ea"/>
              </a:endParaRPr>
            </a:p>
          </p:txBody>
        </p:sp>
        <p:sp>
          <p:nvSpPr>
            <p:cNvPr id="5" name="TextBox 13"/>
            <p:cNvSpPr txBox="1">
              <a:spLocks noChangeArrowheads="1"/>
            </p:cNvSpPr>
            <p:nvPr/>
          </p:nvSpPr>
          <p:spPr bwMode="auto">
            <a:xfrm>
              <a:off x="2857488" y="3071816"/>
              <a:ext cx="1000132" cy="283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序列的能量</a:t>
              </a:r>
              <a:endParaRPr lang="en-US" altLang="zh-CN" sz="2000">
                <a:solidFill>
                  <a:srgbClr val="FF0000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571500" y="3722705"/>
          <a:ext cx="3046413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name="Equation" r:id="rId3" imgW="1307880" imgH="431640" progId="Equation.DSMT4">
                  <p:embed/>
                </p:oleObj>
              </mc:Choice>
              <mc:Fallback>
                <p:oleObj name="Equation" r:id="rId3" imgW="130788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3722705"/>
                        <a:ext cx="3046413" cy="99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000625" y="1500205"/>
            <a:ext cx="23383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00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序列的平均功率</a:t>
            </a:r>
            <a:endParaRPr lang="en-US" altLang="zh-CN" sz="2000">
              <a:solidFill>
                <a:srgbClr val="FF00FF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3835400" y="2009793"/>
          <a:ext cx="46482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Equation" r:id="rId5" imgW="1993680" imgH="431640" progId="Equation.DSMT4">
                  <p:embed/>
                </p:oleObj>
              </mc:Choice>
              <mc:Fallback>
                <p:oleObj name="Equation" r:id="rId5" imgW="1993680" imgH="43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5400" y="2009793"/>
                        <a:ext cx="46482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椭圆 8"/>
          <p:cNvSpPr/>
          <p:nvPr/>
        </p:nvSpPr>
        <p:spPr>
          <a:xfrm>
            <a:off x="4429125" y="4000518"/>
            <a:ext cx="4000500" cy="1928812"/>
          </a:xfrm>
          <a:prstGeom prst="ellipse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latin typeface="+mn-ea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143500" y="4143393"/>
            <a:ext cx="2571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00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周期序列的平均功率</a:t>
            </a:r>
            <a:endParaRPr lang="en-US" altLang="zh-CN" sz="200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1" name="Object 6"/>
          <p:cNvGraphicFramePr>
            <a:graphicFrameLocks noChangeAspect="1"/>
          </p:cNvGraphicFramePr>
          <p:nvPr/>
        </p:nvGraphicFramePr>
        <p:xfrm>
          <a:off x="4802188" y="4652980"/>
          <a:ext cx="32861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Equation" r:id="rId7" imgW="1409400" imgH="431640" progId="Equation.DSMT4">
                  <p:embed/>
                </p:oleObj>
              </mc:Choice>
              <mc:Fallback>
                <p:oleObj name="Equation" r:id="rId7" imgW="1409400" imgH="4316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2188" y="4652980"/>
                        <a:ext cx="3286125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标题 1"/>
          <p:cNvSpPr txBox="1">
            <a:spLocks/>
          </p:cNvSpPr>
          <p:nvPr/>
        </p:nvSpPr>
        <p:spPr>
          <a:xfrm>
            <a:off x="214282" y="285728"/>
            <a:ext cx="4572002" cy="12144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二、序列的运算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 ——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基于幅度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9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28625" y="457213"/>
            <a:ext cx="5500688" cy="7143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 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二、序列的运算</a:t>
            </a: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——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基于对</a:t>
            </a:r>
            <a:r>
              <a:rPr kumimoji="0" lang="en-US" altLang="zh-CN" sz="2800" b="1" i="1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n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的运算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</a:schemeClr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j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857250" y="1314463"/>
            <a:ext cx="15763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（</a:t>
            </a:r>
            <a:r>
              <a:rPr lang="en-US" altLang="zh-CN" sz="2400" b="1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1</a:t>
            </a:r>
            <a:r>
              <a:rPr lang="zh-CN" altLang="en-US" sz="2400" b="1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）移位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719263" y="1990738"/>
          <a:ext cx="242411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" name="Equation" r:id="rId3" imgW="1041120" imgH="203040" progId="Equation.DSMT4">
                  <p:embed/>
                </p:oleObj>
              </mc:Choice>
              <mc:Fallback>
                <p:oleObj name="Equation" r:id="rId3" imgW="1041120" imgH="2030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9263" y="1990738"/>
                        <a:ext cx="2424112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1785938" y="2695588"/>
          <a:ext cx="18637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Equation" r:id="rId5" imgW="799920" imgH="190440" progId="Equation.DSMT4">
                  <p:embed/>
                </p:oleObj>
              </mc:Choice>
              <mc:Fallback>
                <p:oleObj name="Equation" r:id="rId5" imgW="799920" imgH="1904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38" y="2695588"/>
                        <a:ext cx="1863725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1785938" y="3267088"/>
          <a:ext cx="18637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name="Equation" r:id="rId7" imgW="799920" imgH="190440" progId="Equation.DSMT4">
                  <p:embed/>
                </p:oleObj>
              </mc:Choice>
              <mc:Fallback>
                <p:oleObj name="Equation" r:id="rId7" imgW="799920" imgH="1904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38" y="3267088"/>
                        <a:ext cx="1863725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57250" y="4214818"/>
            <a:ext cx="15763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（</a:t>
            </a:r>
            <a:r>
              <a:rPr lang="en-US" altLang="zh-CN" sz="2400" b="1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2</a:t>
            </a:r>
            <a:r>
              <a:rPr lang="zh-CN" altLang="en-US" sz="2400" b="1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）翻褶</a:t>
            </a: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906588" y="4819656"/>
          <a:ext cx="203993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name="Equation" r:id="rId9" imgW="876240" imgH="203040" progId="Equation.DSMT4">
                  <p:embed/>
                </p:oleObj>
              </mc:Choice>
              <mc:Fallback>
                <p:oleObj name="Equation" r:id="rId9" imgW="876240" imgH="2030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88" y="4819656"/>
                        <a:ext cx="2039937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9" descr="E:\DSP程佩青课件\039836-01 数字信号处理教程（第四版）\TU\1t4.TIF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886452" y="714356"/>
            <a:ext cx="2614638" cy="594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071538" y="1395426"/>
            <a:ext cx="28146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（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3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）时间尺度变换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971650" y="3000390"/>
          <a:ext cx="2185988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Equation" r:id="rId3" imgW="939600" imgH="228600" progId="Equation.DSMT4">
                  <p:embed/>
                </p:oleObj>
              </mc:Choice>
              <mc:Fallback>
                <p:oleObj name="Equation" r:id="rId3" imgW="939600" imgH="228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650" y="3000390"/>
                        <a:ext cx="2185988" cy="525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402113" y="3000390"/>
          <a:ext cx="12414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Equation" r:id="rId5" imgW="533160" imgH="177480" progId="Equation.DSMT4">
                  <p:embed/>
                </p:oleObj>
              </mc:Choice>
              <mc:Fallback>
                <p:oleObj name="Equation" r:id="rId5" imgW="533160" imgH="177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113" y="3000390"/>
                        <a:ext cx="1241425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571600" y="2252677"/>
            <a:ext cx="32321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 抽取（下抽样变换）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1973238" y="4592653"/>
          <a:ext cx="4935537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Equation" r:id="rId7" imgW="2120760" imgH="457200" progId="Equation.DSMT4">
                  <p:embed/>
                </p:oleObj>
              </mc:Choice>
              <mc:Fallback>
                <p:oleObj name="Equation" r:id="rId7" imgW="212076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238" y="4592653"/>
                        <a:ext cx="4935537" cy="1050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571600" y="3857641"/>
            <a:ext cx="32321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zh-CN" altLang="en-US" sz="2400" b="1" dirty="0">
                <a:solidFill>
                  <a:srgbClr val="006600"/>
                </a:solidFill>
                <a:latin typeface="楷体_GB2312" pitchFamily="49" charset="-122"/>
                <a:ea typeface="楷体_GB2312" pitchFamily="49" charset="-122"/>
              </a:rPr>
              <a:t> 插值（上抽样变换）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28625" y="428636"/>
            <a:ext cx="5500688" cy="714375"/>
          </a:xfrm>
          <a:prstGeom prst="rect">
            <a:avLst/>
          </a:prstGeom>
        </p:spPr>
        <p:txBody>
          <a:bodyPr/>
          <a:lstStyle/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  </a:t>
            </a:r>
            <a:r>
              <a:rPr lang="zh-CN" altLang="en-US" sz="2400" b="1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  <a:cs typeface="+mj-cs"/>
              </a:rPr>
              <a:t>二、序列的运算</a:t>
            </a:r>
            <a:r>
              <a:rPr lang="en-US" altLang="zh-CN" sz="2400" b="1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  <a:cs typeface="+mj-cs"/>
              </a:rPr>
              <a:t>——</a:t>
            </a:r>
            <a:r>
              <a:rPr lang="zh-CN" altLang="en-US" sz="2400" b="1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  <a:cs typeface="+mj-cs"/>
              </a:rPr>
              <a:t>基于对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n</a:t>
            </a:r>
            <a:r>
              <a:rPr lang="zh-CN" altLang="en-US" sz="2400" b="1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  <a:cs typeface="+mj-cs"/>
              </a:rPr>
              <a:t>的运算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lnSpc>
            <a:spcPct val="150000"/>
          </a:lnSpc>
          <a:defRPr sz="2400" b="1" dirty="0">
            <a:latin typeface="Times New Roman" pitchFamily="18" charset="0"/>
            <a:ea typeface="楷体_GB2312" pitchFamily="49" charset="-122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157</TotalTime>
  <Words>1386</Words>
  <Application>Microsoft Office PowerPoint</Application>
  <PresentationFormat>全屏显示(4:3)</PresentationFormat>
  <Paragraphs>239</Paragraphs>
  <Slides>44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6" baseType="lpstr">
      <vt:lpstr>Concourse</vt:lpstr>
      <vt:lpstr>Equation</vt:lpstr>
      <vt:lpstr>第1章  离散时间信号与系统</vt:lpstr>
      <vt:lpstr>PowerPoint 演示文稿</vt:lpstr>
      <vt:lpstr>1.1  离散时间信号——序列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38</cp:revision>
  <dcterms:created xsi:type="dcterms:W3CDTF">2017-07-17T10:44:10Z</dcterms:created>
  <dcterms:modified xsi:type="dcterms:W3CDTF">2017-09-05T07:32:25Z</dcterms:modified>
</cp:coreProperties>
</file>